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media/image17.jpg" ContentType="image/unknown"/>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9" r:id="rId2"/>
    <p:sldId id="293" r:id="rId3"/>
    <p:sldId id="256" r:id="rId4"/>
    <p:sldId id="294" r:id="rId5"/>
    <p:sldId id="295" r:id="rId6"/>
    <p:sldId id="296" r:id="rId7"/>
    <p:sldId id="258" r:id="rId8"/>
    <p:sldId id="298" r:id="rId9"/>
    <p:sldId id="312" r:id="rId10"/>
    <p:sldId id="297" r:id="rId11"/>
    <p:sldId id="299" r:id="rId12"/>
    <p:sldId id="300" r:id="rId13"/>
    <p:sldId id="301" r:id="rId14"/>
    <p:sldId id="262" r:id="rId15"/>
    <p:sldId id="302" r:id="rId16"/>
    <p:sldId id="303" r:id="rId17"/>
    <p:sldId id="263" r:id="rId18"/>
    <p:sldId id="304" r:id="rId19"/>
    <p:sldId id="313" r:id="rId20"/>
    <p:sldId id="310" r:id="rId21"/>
    <p:sldId id="267" r:id="rId22"/>
    <p:sldId id="268" r:id="rId23"/>
    <p:sldId id="266" r:id="rId24"/>
    <p:sldId id="288" r:id="rId25"/>
    <p:sldId id="265" r:id="rId26"/>
    <p:sldId id="269" r:id="rId27"/>
    <p:sldId id="290" r:id="rId28"/>
    <p:sldId id="291" r:id="rId29"/>
    <p:sldId id="292" r:id="rId30"/>
    <p:sldId id="305" r:id="rId31"/>
    <p:sldId id="306" r:id="rId32"/>
    <p:sldId id="307" r:id="rId33"/>
    <p:sldId id="308" r:id="rId34"/>
    <p:sldId id="285" r:id="rId35"/>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DDAD83-CBC0-44F0-8060-85454CE2B45C}">
          <p14:sldIdLst>
            <p14:sldId id="309"/>
            <p14:sldId id="293"/>
            <p14:sldId id="256"/>
            <p14:sldId id="294"/>
            <p14:sldId id="295"/>
            <p14:sldId id="296"/>
            <p14:sldId id="258"/>
            <p14:sldId id="298"/>
            <p14:sldId id="312"/>
            <p14:sldId id="297"/>
            <p14:sldId id="299"/>
            <p14:sldId id="300"/>
            <p14:sldId id="301"/>
            <p14:sldId id="262"/>
            <p14:sldId id="302"/>
            <p14:sldId id="303"/>
            <p14:sldId id="263"/>
          </p14:sldIdLst>
        </p14:section>
        <p14:section name="Untitled Section" id="{B3493AD3-4443-4F2F-A367-44CC55C0641D}">
          <p14:sldIdLst>
            <p14:sldId id="304"/>
            <p14:sldId id="313"/>
            <p14:sldId id="310"/>
            <p14:sldId id="267"/>
            <p14:sldId id="268"/>
            <p14:sldId id="266"/>
            <p14:sldId id="288"/>
            <p14:sldId id="265"/>
            <p14:sldId id="269"/>
            <p14:sldId id="290"/>
            <p14:sldId id="291"/>
            <p14:sldId id="292"/>
            <p14:sldId id="305"/>
            <p14:sldId id="306"/>
            <p14:sldId id="307"/>
            <p14:sldId id="308"/>
            <p14:sldId id="28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Ptacek" initials="EP" lastIdx="2" clrIdx="0">
    <p:extLst>
      <p:ext uri="{19B8F6BF-5375-455C-9EA6-DF929625EA0E}">
        <p15:presenceInfo xmlns:p15="http://schemas.microsoft.com/office/powerpoint/2012/main" userId="f87cb5ddfdfcd9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900" autoAdjust="0"/>
  </p:normalViewPr>
  <p:slideViewPr>
    <p:cSldViewPr snapToGrid="0">
      <p:cViewPr varScale="1">
        <p:scale>
          <a:sx n="58" d="100"/>
          <a:sy n="58" d="100"/>
        </p:scale>
        <p:origin x="946" y="67"/>
      </p:cViewPr>
      <p:guideLst/>
    </p:cSldViewPr>
  </p:slideViewPr>
  <p:notesTextViewPr>
    <p:cViewPr>
      <p:scale>
        <a:sx n="1" d="1"/>
        <a:sy n="1" d="1"/>
      </p:scale>
      <p:origin x="0" y="0"/>
    </p:cViewPr>
  </p:notesTextViewPr>
  <p:notesViewPr>
    <p:cSldViewPr snapToGrid="0">
      <p:cViewPr varScale="1">
        <p:scale>
          <a:sx n="63" d="100"/>
          <a:sy n="63" d="100"/>
        </p:scale>
        <p:origin x="3163"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3-23T13:53:51.532" idx="1">
    <p:pos x="7085" y="1173"/>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1C9661FF-4547-46F2-851D-940D3203B111}" type="datetimeFigureOut">
              <a:rPr lang="en-US" smtClean="0"/>
              <a:t>4/11/2026</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B488D7A7-D444-4D0A-9CC4-6B9DDC6948CA}" type="slidenum">
              <a:rPr lang="en-US" smtClean="0"/>
              <a:t>‹#›</a:t>
            </a:fld>
            <a:endParaRPr lang="en-US"/>
          </a:p>
        </p:txBody>
      </p:sp>
    </p:spTree>
    <p:extLst>
      <p:ext uri="{BB962C8B-B14F-4D97-AF65-F5344CB8AC3E}">
        <p14:creationId xmlns:p14="http://schemas.microsoft.com/office/powerpoint/2010/main" val="211491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It’s truly a pleasure to be here today. I’ll try not to sound like a robot reading a script! But without my prepared words I would talk all day about absolutely nothing- so I promise to stick to my script. </a:t>
            </a:r>
          </a:p>
        </p:txBody>
      </p:sp>
      <p:sp>
        <p:nvSpPr>
          <p:cNvPr id="4" name="Slide Number Placeholder 3"/>
          <p:cNvSpPr>
            <a:spLocks noGrp="1"/>
          </p:cNvSpPr>
          <p:nvPr>
            <p:ph type="sldNum" sz="quarter" idx="5"/>
          </p:nvPr>
        </p:nvSpPr>
        <p:spPr/>
        <p:txBody>
          <a:bodyPr/>
          <a:lstStyle/>
          <a:p>
            <a:fld id="{B488D7A7-D444-4D0A-9CC4-6B9DDC6948CA}" type="slidenum">
              <a:rPr lang="en-US" smtClean="0"/>
              <a:t>1</a:t>
            </a:fld>
            <a:endParaRPr lang="en-US"/>
          </a:p>
        </p:txBody>
      </p:sp>
    </p:spTree>
    <p:extLst>
      <p:ext uri="{BB962C8B-B14F-4D97-AF65-F5344CB8AC3E}">
        <p14:creationId xmlns:p14="http://schemas.microsoft.com/office/powerpoint/2010/main" val="39645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thank my mom Carol. After 34 years, she probably thought she was finished with the hands-on care of her child. But life had other plans. She was with me at Wesley Hospital and stayed with me during the week at Madonna Rehab. She went to doctor’s appointment and therapies with me. Early on especially, it was incredibly helpful to have someone else in those appointments. She would notice things I missed, ask questions I hadn’t thought of, and help explain things to my husband later when my brain was exhausted. She continues to advocate for me today- and even chauffeured me here this morning. </a:t>
            </a:r>
          </a:p>
        </p:txBody>
      </p:sp>
      <p:sp>
        <p:nvSpPr>
          <p:cNvPr id="4" name="Slide Number Placeholder 3"/>
          <p:cNvSpPr>
            <a:spLocks noGrp="1"/>
          </p:cNvSpPr>
          <p:nvPr>
            <p:ph type="sldNum" sz="quarter" idx="5"/>
          </p:nvPr>
        </p:nvSpPr>
        <p:spPr/>
        <p:txBody>
          <a:bodyPr/>
          <a:lstStyle/>
          <a:p>
            <a:fld id="{B488D7A7-D444-4D0A-9CC4-6B9DDC6948CA}" type="slidenum">
              <a:rPr lang="en-US" smtClean="0"/>
              <a:t>10</a:t>
            </a:fld>
            <a:endParaRPr lang="en-US"/>
          </a:p>
        </p:txBody>
      </p:sp>
    </p:spTree>
    <p:extLst>
      <p:ext uri="{BB962C8B-B14F-4D97-AF65-F5344CB8AC3E}">
        <p14:creationId xmlns:p14="http://schemas.microsoft.com/office/powerpoint/2010/main" val="366085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my recovery I had a full team of therapists, and I also had something called a nurse case manager. Her name was Joni. She scheduled my appointments, made sure I had transportation, attended appointments with me, and recorded everything. Then she would report back to the care team about my progress. This is the type of support every brain injury survivor deserves. But many people don’t get it. The reason I had this level of care is because my accident happened while I was working. That realization opened my eyes to how many survivors struggle without that support. Many people fall through the cracks of our healthcare system. Some end up facing poverty, homelessness, addiction, or worse. I feel incredibly lucky – and I also feel a responsibility to advocate for change. </a:t>
            </a:r>
          </a:p>
        </p:txBody>
      </p:sp>
      <p:sp>
        <p:nvSpPr>
          <p:cNvPr id="4" name="Slide Number Placeholder 3"/>
          <p:cNvSpPr>
            <a:spLocks noGrp="1"/>
          </p:cNvSpPr>
          <p:nvPr>
            <p:ph type="sldNum" sz="quarter" idx="5"/>
          </p:nvPr>
        </p:nvSpPr>
        <p:spPr/>
        <p:txBody>
          <a:bodyPr/>
          <a:lstStyle/>
          <a:p>
            <a:fld id="{B488D7A7-D444-4D0A-9CC4-6B9DDC6948CA}" type="slidenum">
              <a:rPr lang="en-US" smtClean="0"/>
              <a:t>11</a:t>
            </a:fld>
            <a:endParaRPr lang="en-US"/>
          </a:p>
        </p:txBody>
      </p:sp>
    </p:spTree>
    <p:extLst>
      <p:ext uri="{BB962C8B-B14F-4D97-AF65-F5344CB8AC3E}">
        <p14:creationId xmlns:p14="http://schemas.microsoft.com/office/powerpoint/2010/main" val="1748816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brain injuries may look fine on the outside, but internally we are struggling to do our best. Our best may be someone else’s worst. Prior to my injury I had struggled a bit with depression and anxiety, however, my coping skills were useless after the accident and I needed help. I met with a mental health therapist to unravel these emotions. </a:t>
            </a:r>
          </a:p>
        </p:txBody>
      </p:sp>
      <p:sp>
        <p:nvSpPr>
          <p:cNvPr id="4" name="Slide Number Placeholder 3"/>
          <p:cNvSpPr>
            <a:spLocks noGrp="1"/>
          </p:cNvSpPr>
          <p:nvPr>
            <p:ph type="sldNum" sz="quarter" idx="5"/>
          </p:nvPr>
        </p:nvSpPr>
        <p:spPr/>
        <p:txBody>
          <a:bodyPr/>
          <a:lstStyle/>
          <a:p>
            <a:fld id="{B488D7A7-D444-4D0A-9CC4-6B9DDC6948CA}" type="slidenum">
              <a:rPr lang="en-US" smtClean="0"/>
              <a:t>12</a:t>
            </a:fld>
            <a:endParaRPr lang="en-US"/>
          </a:p>
        </p:txBody>
      </p:sp>
    </p:spTree>
    <p:extLst>
      <p:ext uri="{BB962C8B-B14F-4D97-AF65-F5344CB8AC3E}">
        <p14:creationId xmlns:p14="http://schemas.microsoft.com/office/powerpoint/2010/main" val="86137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therapist suggested I try attending a brain injury support group. This was just after COVID when many things were still reopening. But the only support group available didn’t fit my schedule. So instead of giving up… I started one. </a:t>
            </a:r>
          </a:p>
        </p:txBody>
      </p:sp>
      <p:sp>
        <p:nvSpPr>
          <p:cNvPr id="4" name="Slide Number Placeholder 3"/>
          <p:cNvSpPr>
            <a:spLocks noGrp="1"/>
          </p:cNvSpPr>
          <p:nvPr>
            <p:ph type="sldNum" sz="quarter" idx="5"/>
          </p:nvPr>
        </p:nvSpPr>
        <p:spPr/>
        <p:txBody>
          <a:bodyPr/>
          <a:lstStyle/>
          <a:p>
            <a:fld id="{B488D7A7-D444-4D0A-9CC4-6B9DDC6948CA}" type="slidenum">
              <a:rPr lang="en-US" smtClean="0"/>
              <a:t>13</a:t>
            </a:fld>
            <a:endParaRPr lang="en-US"/>
          </a:p>
        </p:txBody>
      </p:sp>
    </p:spTree>
    <p:extLst>
      <p:ext uri="{BB962C8B-B14F-4D97-AF65-F5344CB8AC3E}">
        <p14:creationId xmlns:p14="http://schemas.microsoft.com/office/powerpoint/2010/main" val="256697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step was contacting the Brain Injury Association of Kansas and visiting with Bev Jacobson. She helped me get our meeting listed on the website, so that people could find us with a quick internet search!</a:t>
            </a:r>
          </a:p>
        </p:txBody>
      </p:sp>
      <p:sp>
        <p:nvSpPr>
          <p:cNvPr id="4" name="Slide Number Placeholder 3"/>
          <p:cNvSpPr>
            <a:spLocks noGrp="1"/>
          </p:cNvSpPr>
          <p:nvPr>
            <p:ph type="sldNum" sz="quarter" idx="5"/>
          </p:nvPr>
        </p:nvSpPr>
        <p:spPr/>
        <p:txBody>
          <a:bodyPr/>
          <a:lstStyle/>
          <a:p>
            <a:fld id="{B488D7A7-D444-4D0A-9CC4-6B9DDC6948CA}" type="slidenum">
              <a:rPr lang="en-US" smtClean="0"/>
              <a:t>14</a:t>
            </a:fld>
            <a:endParaRPr lang="en-US"/>
          </a:p>
        </p:txBody>
      </p:sp>
    </p:spTree>
    <p:extLst>
      <p:ext uri="{BB962C8B-B14F-4D97-AF65-F5344CB8AC3E}">
        <p14:creationId xmlns:p14="http://schemas.microsoft.com/office/powerpoint/2010/main" val="396103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meeting was in August of 2023. It took place in a conference room at Hutchinson Regional Medical Center. Attendance that afternoon? My mom. My mother in-law. That was it. But every group has to start somewhere. After that meeting I started spreading the word. </a:t>
            </a:r>
          </a:p>
        </p:txBody>
      </p:sp>
      <p:sp>
        <p:nvSpPr>
          <p:cNvPr id="4" name="Slide Number Placeholder 3"/>
          <p:cNvSpPr>
            <a:spLocks noGrp="1"/>
          </p:cNvSpPr>
          <p:nvPr>
            <p:ph type="sldNum" sz="quarter" idx="5"/>
          </p:nvPr>
        </p:nvSpPr>
        <p:spPr/>
        <p:txBody>
          <a:bodyPr/>
          <a:lstStyle/>
          <a:p>
            <a:fld id="{B488D7A7-D444-4D0A-9CC4-6B9DDC6948CA}" type="slidenum">
              <a:rPr lang="en-US" smtClean="0"/>
              <a:t>15</a:t>
            </a:fld>
            <a:endParaRPr lang="en-US"/>
          </a:p>
        </p:txBody>
      </p:sp>
    </p:spTree>
    <p:extLst>
      <p:ext uri="{BB962C8B-B14F-4D97-AF65-F5344CB8AC3E}">
        <p14:creationId xmlns:p14="http://schemas.microsoft.com/office/powerpoint/2010/main" val="18211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flyers and carried them with me at all times, so I could hand them out and leave them with any businesses that I visited. Sometimes you just have to start small. </a:t>
            </a:r>
          </a:p>
        </p:txBody>
      </p:sp>
      <p:sp>
        <p:nvSpPr>
          <p:cNvPr id="4" name="Slide Number Placeholder 3"/>
          <p:cNvSpPr>
            <a:spLocks noGrp="1"/>
          </p:cNvSpPr>
          <p:nvPr>
            <p:ph type="sldNum" sz="quarter" idx="5"/>
          </p:nvPr>
        </p:nvSpPr>
        <p:spPr/>
        <p:txBody>
          <a:bodyPr/>
          <a:lstStyle/>
          <a:p>
            <a:fld id="{B488D7A7-D444-4D0A-9CC4-6B9DDC6948CA}" type="slidenum">
              <a:rPr lang="en-US" smtClean="0"/>
              <a:t>16</a:t>
            </a:fld>
            <a:endParaRPr lang="en-US"/>
          </a:p>
        </p:txBody>
      </p:sp>
    </p:spTree>
    <p:extLst>
      <p:ext uri="{BB962C8B-B14F-4D97-AF65-F5344CB8AC3E}">
        <p14:creationId xmlns:p14="http://schemas.microsoft.com/office/powerpoint/2010/main" val="2406753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dirty="0"/>
              <a:t>That December my husband and I went to a movie event. I sat in front and my husband was in the back with all of the tall people. He chatted with the guy next to him and told him about my injury after he had checked on me. The guy said, “You know, there’s a brain injury support group around here, and I keep meaning to go but I forget.”. Will told him that it was my group and introduced us. Christian has been coming ever since- and I set alarms to remind him or give him a ride. </a:t>
            </a:r>
          </a:p>
          <a:p>
            <a:endParaRPr lang="en-US" dirty="0"/>
          </a:p>
        </p:txBody>
      </p:sp>
      <p:sp>
        <p:nvSpPr>
          <p:cNvPr id="4" name="Slide Number Placeholder 3"/>
          <p:cNvSpPr>
            <a:spLocks noGrp="1"/>
          </p:cNvSpPr>
          <p:nvPr>
            <p:ph type="sldNum" sz="quarter" idx="5"/>
          </p:nvPr>
        </p:nvSpPr>
        <p:spPr/>
        <p:txBody>
          <a:bodyPr/>
          <a:lstStyle/>
          <a:p>
            <a:fld id="{B488D7A7-D444-4D0A-9CC4-6B9DDC6948CA}" type="slidenum">
              <a:rPr lang="en-US" smtClean="0"/>
              <a:t>17</a:t>
            </a:fld>
            <a:endParaRPr lang="en-US"/>
          </a:p>
        </p:txBody>
      </p:sp>
    </p:spTree>
    <p:extLst>
      <p:ext uri="{BB962C8B-B14F-4D97-AF65-F5344CB8AC3E}">
        <p14:creationId xmlns:p14="http://schemas.microsoft.com/office/powerpoint/2010/main" val="323239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set up a booth at Hutchinson’s “Third Thursday” event. A free monthly event initiated by the Hutchinson Recreation Commission.  My family helped me create posters and brain games for people to try. We met many people and had great conversations. It was a fun way to raise awareness about brain injury and abut our support group. This is a picture of my little brother and I, he lives in Hutch too and another person that I couldn't do without!</a:t>
            </a:r>
          </a:p>
        </p:txBody>
      </p:sp>
      <p:sp>
        <p:nvSpPr>
          <p:cNvPr id="4" name="Slide Number Placeholder 3"/>
          <p:cNvSpPr>
            <a:spLocks noGrp="1"/>
          </p:cNvSpPr>
          <p:nvPr>
            <p:ph type="sldNum" sz="quarter" idx="5"/>
          </p:nvPr>
        </p:nvSpPr>
        <p:spPr/>
        <p:txBody>
          <a:bodyPr/>
          <a:lstStyle/>
          <a:p>
            <a:fld id="{B488D7A7-D444-4D0A-9CC4-6B9DDC6948CA}" type="slidenum">
              <a:rPr lang="en-US" smtClean="0"/>
              <a:t>18</a:t>
            </a:fld>
            <a:endParaRPr lang="en-US"/>
          </a:p>
        </p:txBody>
      </p:sp>
    </p:spTree>
    <p:extLst>
      <p:ext uri="{BB962C8B-B14F-4D97-AF65-F5344CB8AC3E}">
        <p14:creationId xmlns:p14="http://schemas.microsoft.com/office/powerpoint/2010/main" val="366308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our last Third Thursday event, Christian sculpted a brain from Styrofoam and we asked people passing by to write down an answer to the question, “how have you used your brain today?”  and then pin the responses to the brain. We got 87 responses! My favorite was ‘fighting for the last Dino nugget”</a:t>
            </a:r>
            <a:endParaRPr lang="en-US" sz="1200" dirty="0"/>
          </a:p>
        </p:txBody>
      </p:sp>
      <p:sp>
        <p:nvSpPr>
          <p:cNvPr id="4" name="Slide Number Placeholder 3"/>
          <p:cNvSpPr>
            <a:spLocks noGrp="1"/>
          </p:cNvSpPr>
          <p:nvPr>
            <p:ph type="sldNum" sz="quarter" idx="5"/>
          </p:nvPr>
        </p:nvSpPr>
        <p:spPr/>
        <p:txBody>
          <a:bodyPr/>
          <a:lstStyle/>
          <a:p>
            <a:fld id="{B488D7A7-D444-4D0A-9CC4-6B9DDC6948CA}" type="slidenum">
              <a:rPr lang="en-US" smtClean="0"/>
              <a:t>19</a:t>
            </a:fld>
            <a:endParaRPr lang="en-US"/>
          </a:p>
        </p:txBody>
      </p:sp>
    </p:spTree>
    <p:extLst>
      <p:ext uri="{BB962C8B-B14F-4D97-AF65-F5344CB8AC3E}">
        <p14:creationId xmlns:p14="http://schemas.microsoft.com/office/powerpoint/2010/main" val="198624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injury has touched each of our lives in some way. Some of you are survivors. Some of you are caregivers. Some of you are professionals who dedicate your careers to helping people with brain injuries regain independence. No matter which group you fall into, we’re all here because we care about this community. </a:t>
            </a:r>
          </a:p>
        </p:txBody>
      </p:sp>
      <p:sp>
        <p:nvSpPr>
          <p:cNvPr id="4" name="Slide Number Placeholder 3"/>
          <p:cNvSpPr>
            <a:spLocks noGrp="1"/>
          </p:cNvSpPr>
          <p:nvPr>
            <p:ph type="sldNum" sz="quarter" idx="5"/>
          </p:nvPr>
        </p:nvSpPr>
        <p:spPr/>
        <p:txBody>
          <a:bodyPr/>
          <a:lstStyle/>
          <a:p>
            <a:fld id="{B488D7A7-D444-4D0A-9CC4-6B9DDC6948CA}" type="slidenum">
              <a:rPr lang="en-US" smtClean="0"/>
              <a:t>2</a:t>
            </a:fld>
            <a:endParaRPr lang="en-US"/>
          </a:p>
        </p:txBody>
      </p:sp>
    </p:spTree>
    <p:extLst>
      <p:ext uri="{BB962C8B-B14F-4D97-AF65-F5344CB8AC3E}">
        <p14:creationId xmlns:p14="http://schemas.microsoft.com/office/powerpoint/2010/main" val="2331212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internet search started with the Brain Injury Association of America and led to the discovery of BrainInjuryMatters.org. This website had a ‘Toolkit for TBI Support Group Facilitators’. I was so excited to find a book with directions on how to lead a support group and bonus points for being free! This toolkit was extremely helpful as it contained information on a variety of topics like Communication, Depression, Fatigue, Memory and more. Each topic gave facts and suggestions for both the person with the brain injury and the caregiver. As well as discussion questions and a brief group activity. </a:t>
            </a:r>
          </a:p>
        </p:txBody>
      </p:sp>
      <p:sp>
        <p:nvSpPr>
          <p:cNvPr id="4" name="Slide Number Placeholder 3"/>
          <p:cNvSpPr>
            <a:spLocks noGrp="1"/>
          </p:cNvSpPr>
          <p:nvPr>
            <p:ph type="sldNum" sz="quarter" idx="5"/>
          </p:nvPr>
        </p:nvSpPr>
        <p:spPr/>
        <p:txBody>
          <a:bodyPr/>
          <a:lstStyle/>
          <a:p>
            <a:fld id="{B488D7A7-D444-4D0A-9CC4-6B9DDC6948CA}" type="slidenum">
              <a:rPr lang="en-US" smtClean="0"/>
              <a:t>20</a:t>
            </a:fld>
            <a:endParaRPr lang="en-US"/>
          </a:p>
        </p:txBody>
      </p:sp>
    </p:spTree>
    <p:extLst>
      <p:ext uri="{BB962C8B-B14F-4D97-AF65-F5344CB8AC3E}">
        <p14:creationId xmlns:p14="http://schemas.microsoft.com/office/powerpoint/2010/main" val="1971470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stumbled upon the AHEAD program from one of the books that I’ll share about later. This program stands for ‘Achieving Healing through Education, Accountability and Determination’ and was developed in Colorado and has different exercises as well as homework tasks and a take home Symptom Recognition log.</a:t>
            </a:r>
          </a:p>
        </p:txBody>
      </p:sp>
      <p:sp>
        <p:nvSpPr>
          <p:cNvPr id="4" name="Slide Number Placeholder 3"/>
          <p:cNvSpPr>
            <a:spLocks noGrp="1"/>
          </p:cNvSpPr>
          <p:nvPr>
            <p:ph type="sldNum" sz="quarter" idx="5"/>
          </p:nvPr>
        </p:nvSpPr>
        <p:spPr/>
        <p:txBody>
          <a:bodyPr/>
          <a:lstStyle/>
          <a:p>
            <a:fld id="{B488D7A7-D444-4D0A-9CC4-6B9DDC6948CA}" type="slidenum">
              <a:rPr lang="en-US" smtClean="0"/>
              <a:t>21</a:t>
            </a:fld>
            <a:endParaRPr lang="en-US"/>
          </a:p>
        </p:txBody>
      </p:sp>
    </p:spTree>
    <p:extLst>
      <p:ext uri="{BB962C8B-B14F-4D97-AF65-F5344CB8AC3E}">
        <p14:creationId xmlns:p14="http://schemas.microsoft.com/office/powerpoint/2010/main" val="222984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neurologist introduced me to this free resource. I encourage all of the group members to subscribe to the </a:t>
            </a:r>
            <a:r>
              <a:rPr lang="en-US" dirty="0" err="1"/>
              <a:t>Brain&amp;Life</a:t>
            </a:r>
            <a:r>
              <a:rPr lang="en-US" dirty="0"/>
              <a:t> Magazine.  I really enjoy the stories and learning about the newest research for brain injury and neurological disorders. They recently switched to completely online and I don’t have to wait for the mail but I do miss the paper form. </a:t>
            </a:r>
          </a:p>
        </p:txBody>
      </p:sp>
      <p:sp>
        <p:nvSpPr>
          <p:cNvPr id="4" name="Slide Number Placeholder 3"/>
          <p:cNvSpPr>
            <a:spLocks noGrp="1"/>
          </p:cNvSpPr>
          <p:nvPr>
            <p:ph type="sldNum" sz="quarter" idx="5"/>
          </p:nvPr>
        </p:nvSpPr>
        <p:spPr/>
        <p:txBody>
          <a:bodyPr/>
          <a:lstStyle/>
          <a:p>
            <a:fld id="{B488D7A7-D444-4D0A-9CC4-6B9DDC6948CA}" type="slidenum">
              <a:rPr lang="en-US" smtClean="0"/>
              <a:t>22</a:t>
            </a:fld>
            <a:endParaRPr lang="en-US"/>
          </a:p>
        </p:txBody>
      </p:sp>
    </p:spTree>
    <p:extLst>
      <p:ext uri="{BB962C8B-B14F-4D97-AF65-F5344CB8AC3E}">
        <p14:creationId xmlns:p14="http://schemas.microsoft.com/office/powerpoint/2010/main" val="3594504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my injury, my mom immediately got on thriftbooks.com and searched out some of these titles, which she eventually shared with me and my mother in-law. These are a few of those titles and some others that I found helpful. This list of books is by or about brain injury survivors…</a:t>
            </a:r>
          </a:p>
        </p:txBody>
      </p:sp>
      <p:sp>
        <p:nvSpPr>
          <p:cNvPr id="4" name="Slide Number Placeholder 3"/>
          <p:cNvSpPr>
            <a:spLocks noGrp="1"/>
          </p:cNvSpPr>
          <p:nvPr>
            <p:ph type="sldNum" sz="quarter" idx="5"/>
          </p:nvPr>
        </p:nvSpPr>
        <p:spPr/>
        <p:txBody>
          <a:bodyPr/>
          <a:lstStyle/>
          <a:p>
            <a:fld id="{B488D7A7-D444-4D0A-9CC4-6B9DDC6948CA}" type="slidenum">
              <a:rPr lang="en-US" smtClean="0"/>
              <a:t>23</a:t>
            </a:fld>
            <a:endParaRPr lang="en-US"/>
          </a:p>
        </p:txBody>
      </p:sp>
    </p:spTree>
    <p:extLst>
      <p:ext uri="{BB962C8B-B14F-4D97-AF65-F5344CB8AC3E}">
        <p14:creationId xmlns:p14="http://schemas.microsoft.com/office/powerpoint/2010/main" val="1751369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is from the scientific neurologist/therapist point of view. Which I found really interesting as a speech language pathologist and it was a good review and helped me make sense of my own injuries. </a:t>
            </a:r>
          </a:p>
        </p:txBody>
      </p:sp>
      <p:sp>
        <p:nvSpPr>
          <p:cNvPr id="4" name="Slide Number Placeholder 3"/>
          <p:cNvSpPr>
            <a:spLocks noGrp="1"/>
          </p:cNvSpPr>
          <p:nvPr>
            <p:ph type="sldNum" sz="quarter" idx="5"/>
          </p:nvPr>
        </p:nvSpPr>
        <p:spPr/>
        <p:txBody>
          <a:bodyPr/>
          <a:lstStyle/>
          <a:p>
            <a:fld id="{B488D7A7-D444-4D0A-9CC4-6B9DDC6948CA}" type="slidenum">
              <a:rPr lang="en-US" smtClean="0"/>
              <a:t>24</a:t>
            </a:fld>
            <a:endParaRPr lang="en-US"/>
          </a:p>
        </p:txBody>
      </p:sp>
    </p:spTree>
    <p:extLst>
      <p:ext uri="{BB962C8B-B14F-4D97-AF65-F5344CB8AC3E}">
        <p14:creationId xmlns:p14="http://schemas.microsoft.com/office/powerpoint/2010/main" val="1703551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my constant reading led to the discovery of some podcasts, which also led to finding some topics for group discussion, and the introduction of some speakers. </a:t>
            </a:r>
          </a:p>
        </p:txBody>
      </p:sp>
      <p:sp>
        <p:nvSpPr>
          <p:cNvPr id="4" name="Slide Number Placeholder 3"/>
          <p:cNvSpPr>
            <a:spLocks noGrp="1"/>
          </p:cNvSpPr>
          <p:nvPr>
            <p:ph type="sldNum" sz="quarter" idx="5"/>
          </p:nvPr>
        </p:nvSpPr>
        <p:spPr/>
        <p:txBody>
          <a:bodyPr/>
          <a:lstStyle/>
          <a:p>
            <a:fld id="{B488D7A7-D444-4D0A-9CC4-6B9DDC6948CA}" type="slidenum">
              <a:rPr lang="en-US" smtClean="0"/>
              <a:t>25</a:t>
            </a:fld>
            <a:endParaRPr lang="en-US"/>
          </a:p>
        </p:txBody>
      </p:sp>
    </p:spTree>
    <p:extLst>
      <p:ext uri="{BB962C8B-B14F-4D97-AF65-F5344CB8AC3E}">
        <p14:creationId xmlns:p14="http://schemas.microsoft.com/office/powerpoint/2010/main" val="3737229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speaker was with Jennifere Vaughn from mind matter. She brought a crew and they presented abut the brain injury waiver program and the various ways in which they can assist our population with recovery. </a:t>
            </a:r>
          </a:p>
        </p:txBody>
      </p:sp>
      <p:sp>
        <p:nvSpPr>
          <p:cNvPr id="4" name="Slide Number Placeholder 3"/>
          <p:cNvSpPr>
            <a:spLocks noGrp="1"/>
          </p:cNvSpPr>
          <p:nvPr>
            <p:ph type="sldNum" sz="quarter" idx="5"/>
          </p:nvPr>
        </p:nvSpPr>
        <p:spPr/>
        <p:txBody>
          <a:bodyPr/>
          <a:lstStyle/>
          <a:p>
            <a:fld id="{B488D7A7-D444-4D0A-9CC4-6B9DDC6948CA}" type="slidenum">
              <a:rPr lang="en-US" smtClean="0"/>
              <a:t>26</a:t>
            </a:fld>
            <a:endParaRPr lang="en-US"/>
          </a:p>
        </p:txBody>
      </p:sp>
    </p:spTree>
    <p:extLst>
      <p:ext uri="{BB962C8B-B14F-4D97-AF65-F5344CB8AC3E}">
        <p14:creationId xmlns:p14="http://schemas.microsoft.com/office/powerpoint/2010/main" val="58326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our local celebrity, Anna Woods come. She was featured in the August/September 2025 issue of </a:t>
            </a:r>
            <a:r>
              <a:rPr lang="en-US" dirty="0" err="1"/>
              <a:t>Brain&amp;Life</a:t>
            </a:r>
            <a:r>
              <a:rPr lang="en-US" dirty="0"/>
              <a:t> magazine that I previously talked about. I was already a member of her gym ‘</a:t>
            </a:r>
            <a:r>
              <a:rPr lang="en-US" dirty="0" err="1"/>
              <a:t>SheStrength</a:t>
            </a:r>
            <a:r>
              <a:rPr lang="en-US" dirty="0"/>
              <a:t>’ but hadn’t realized she was specialized in adaptive fitness. This explains why I felt so comfortable with her gym. She talked to our group about the importance of fitness and her work in developing an adaptive fitness certification program to help bridge the gap for success from therapy to home. She stressed that this is an area that patients often lack support with and professionals are unaware of the existence of such certifications. </a:t>
            </a:r>
          </a:p>
        </p:txBody>
      </p:sp>
      <p:sp>
        <p:nvSpPr>
          <p:cNvPr id="4" name="Slide Number Placeholder 3"/>
          <p:cNvSpPr>
            <a:spLocks noGrp="1"/>
          </p:cNvSpPr>
          <p:nvPr>
            <p:ph type="sldNum" sz="quarter" idx="5"/>
          </p:nvPr>
        </p:nvSpPr>
        <p:spPr/>
        <p:txBody>
          <a:bodyPr/>
          <a:lstStyle/>
          <a:p>
            <a:fld id="{ADADB3D3-78CB-49C8-B20A-3FDBB159A4FE}" type="slidenum">
              <a:rPr lang="en-US" smtClean="0"/>
              <a:t>27</a:t>
            </a:fld>
            <a:endParaRPr lang="en-US"/>
          </a:p>
        </p:txBody>
      </p:sp>
    </p:spTree>
    <p:extLst>
      <p:ext uri="{BB962C8B-B14F-4D97-AF65-F5344CB8AC3E}">
        <p14:creationId xmlns:p14="http://schemas.microsoft.com/office/powerpoint/2010/main" val="4171170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lawyer friend sent me an email one day, telling me about this amazing speech language pathologist that they had met at a convention and ‘did I know her?” I reached out to Lindsey Henry- turns out she knew of me from working at the hospital, our paths missed intersecting by just a few months! She started a private practice in Hutchinson, specializing in brain injury with adults. Our group learned so much from her visit and she helped out at our Third Thursday event last month! I am in aw of another individual who saw a need in our community and is filling it!</a:t>
            </a:r>
          </a:p>
        </p:txBody>
      </p:sp>
      <p:sp>
        <p:nvSpPr>
          <p:cNvPr id="4" name="Slide Number Placeholder 3"/>
          <p:cNvSpPr>
            <a:spLocks noGrp="1"/>
          </p:cNvSpPr>
          <p:nvPr>
            <p:ph type="sldNum" sz="quarter" idx="5"/>
          </p:nvPr>
        </p:nvSpPr>
        <p:spPr/>
        <p:txBody>
          <a:bodyPr/>
          <a:lstStyle/>
          <a:p>
            <a:fld id="{B488D7A7-D444-4D0A-9CC4-6B9DDC6948CA}" type="slidenum">
              <a:rPr lang="en-US" smtClean="0"/>
              <a:t>28</a:t>
            </a:fld>
            <a:endParaRPr lang="en-US"/>
          </a:p>
        </p:txBody>
      </p:sp>
    </p:spTree>
    <p:extLst>
      <p:ext uri="{BB962C8B-B14F-4D97-AF65-F5344CB8AC3E}">
        <p14:creationId xmlns:p14="http://schemas.microsoft.com/office/powerpoint/2010/main" val="3894107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receive services from </a:t>
            </a:r>
            <a:r>
              <a:rPr lang="en-US" dirty="0" err="1"/>
              <a:t>Sunfower</a:t>
            </a:r>
            <a:r>
              <a:rPr lang="en-US" dirty="0"/>
              <a:t> Mental Wellness – a small business in Hutchinson. That gave me the idea to ask my provider Mindy Manning to come speak to our group about the various mental health challenges that often result from a brain injury. </a:t>
            </a:r>
          </a:p>
        </p:txBody>
      </p:sp>
      <p:sp>
        <p:nvSpPr>
          <p:cNvPr id="4" name="Slide Number Placeholder 3"/>
          <p:cNvSpPr>
            <a:spLocks noGrp="1"/>
          </p:cNvSpPr>
          <p:nvPr>
            <p:ph type="sldNum" sz="quarter" idx="5"/>
          </p:nvPr>
        </p:nvSpPr>
        <p:spPr/>
        <p:txBody>
          <a:bodyPr/>
          <a:lstStyle/>
          <a:p>
            <a:fld id="{B488D7A7-D444-4D0A-9CC4-6B9DDC6948CA}" type="slidenum">
              <a:rPr lang="en-US" smtClean="0"/>
              <a:t>29</a:t>
            </a:fld>
            <a:endParaRPr lang="en-US"/>
          </a:p>
        </p:txBody>
      </p:sp>
    </p:spTree>
    <p:extLst>
      <p:ext uri="{BB962C8B-B14F-4D97-AF65-F5344CB8AC3E}">
        <p14:creationId xmlns:p14="http://schemas.microsoft.com/office/powerpoint/2010/main" val="255332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brain injury survivor. Before my accident I was a young mom to three beautiful little girls. I worked full time at a job that I loved as a speech language pathologist. I was a wife to my husband Will. I completely expected to spend the next 40 years living that life. But the universe had other plans. </a:t>
            </a:r>
          </a:p>
        </p:txBody>
      </p:sp>
      <p:sp>
        <p:nvSpPr>
          <p:cNvPr id="4" name="Slide Number Placeholder 3"/>
          <p:cNvSpPr>
            <a:spLocks noGrp="1"/>
          </p:cNvSpPr>
          <p:nvPr>
            <p:ph type="sldNum" sz="quarter" idx="5"/>
          </p:nvPr>
        </p:nvSpPr>
        <p:spPr/>
        <p:txBody>
          <a:bodyPr/>
          <a:lstStyle/>
          <a:p>
            <a:fld id="{B488D7A7-D444-4D0A-9CC4-6B9DDC6948CA}" type="slidenum">
              <a:rPr lang="en-US" smtClean="0"/>
              <a:t>3</a:t>
            </a:fld>
            <a:endParaRPr lang="en-US"/>
          </a:p>
        </p:txBody>
      </p:sp>
    </p:spTree>
    <p:extLst>
      <p:ext uri="{BB962C8B-B14F-4D97-AF65-F5344CB8AC3E}">
        <p14:creationId xmlns:p14="http://schemas.microsoft.com/office/powerpoint/2010/main" val="2285836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continue to look for new topics and speakers. But the most important thing is that this is </a:t>
            </a:r>
            <a:r>
              <a:rPr lang="en-US" b="1" dirty="0"/>
              <a:t>our group</a:t>
            </a:r>
            <a:r>
              <a:rPr lang="en-US" b="0" dirty="0"/>
              <a:t>, not just mine. The members help decide what we talk about and what we learn next.  This is a picture that I snagged when the gals from Minds Matter visited. Some of the faces a blurred and edited to protect the members’ privacy. </a:t>
            </a:r>
            <a:endParaRPr lang="en-US" dirty="0"/>
          </a:p>
        </p:txBody>
      </p:sp>
      <p:sp>
        <p:nvSpPr>
          <p:cNvPr id="4" name="Slide Number Placeholder 3"/>
          <p:cNvSpPr>
            <a:spLocks noGrp="1"/>
          </p:cNvSpPr>
          <p:nvPr>
            <p:ph type="sldNum" sz="quarter" idx="5"/>
          </p:nvPr>
        </p:nvSpPr>
        <p:spPr/>
        <p:txBody>
          <a:bodyPr/>
          <a:lstStyle/>
          <a:p>
            <a:fld id="{B488D7A7-D444-4D0A-9CC4-6B9DDC6948CA}" type="slidenum">
              <a:rPr lang="en-US" smtClean="0"/>
              <a:t>30</a:t>
            </a:fld>
            <a:endParaRPr lang="en-US"/>
          </a:p>
        </p:txBody>
      </p:sp>
    </p:spTree>
    <p:extLst>
      <p:ext uri="{BB962C8B-B14F-4D97-AF65-F5344CB8AC3E}">
        <p14:creationId xmlns:p14="http://schemas.microsoft.com/office/powerpoint/2010/main" val="117473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often say that brain injury survivors can improve. I don’t usually use the word </a:t>
            </a:r>
            <a:r>
              <a:rPr lang="en-US" i="1" dirty="0"/>
              <a:t>recover</a:t>
            </a:r>
            <a:r>
              <a:rPr lang="en-US" i="0" dirty="0"/>
              <a:t>. To me, that implies that someday I’ll become the same person I was before the accident. And that’s not realistic. But Improvement is real. Growth is real. And life after brain injury can still be meaningful. </a:t>
            </a:r>
            <a:endParaRPr lang="en-US" dirty="0"/>
          </a:p>
        </p:txBody>
      </p:sp>
      <p:sp>
        <p:nvSpPr>
          <p:cNvPr id="4" name="Slide Number Placeholder 3"/>
          <p:cNvSpPr>
            <a:spLocks noGrp="1"/>
          </p:cNvSpPr>
          <p:nvPr>
            <p:ph type="sldNum" sz="quarter" idx="5"/>
          </p:nvPr>
        </p:nvSpPr>
        <p:spPr/>
        <p:txBody>
          <a:bodyPr/>
          <a:lstStyle/>
          <a:p>
            <a:fld id="{B488D7A7-D444-4D0A-9CC4-6B9DDC6948CA}" type="slidenum">
              <a:rPr lang="en-US" smtClean="0"/>
              <a:t>31</a:t>
            </a:fld>
            <a:endParaRPr lang="en-US"/>
          </a:p>
        </p:txBody>
      </p:sp>
    </p:spTree>
    <p:extLst>
      <p:ext uri="{BB962C8B-B14F-4D97-AF65-F5344CB8AC3E}">
        <p14:creationId xmlns:p14="http://schemas.microsoft.com/office/powerpoint/2010/main" val="4016636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injuries can be incredibly isolating. But when people come together and share their experiences, something powerful happens. People realize they’re not alone. They learn from each other. And they find hope again. This is a picture of myself and two of my sisters. One is an occupational therapist and the other a lawyer, I’m very lucky to have sisters in the helping professions! My injury has affected them too, and I know they are even better at their jobs because they have been a part of this experience.</a:t>
            </a:r>
          </a:p>
        </p:txBody>
      </p:sp>
      <p:sp>
        <p:nvSpPr>
          <p:cNvPr id="4" name="Slide Number Placeholder 3"/>
          <p:cNvSpPr>
            <a:spLocks noGrp="1"/>
          </p:cNvSpPr>
          <p:nvPr>
            <p:ph type="sldNum" sz="quarter" idx="5"/>
          </p:nvPr>
        </p:nvSpPr>
        <p:spPr/>
        <p:txBody>
          <a:bodyPr/>
          <a:lstStyle/>
          <a:p>
            <a:fld id="{B488D7A7-D444-4D0A-9CC4-6B9DDC6948CA}" type="slidenum">
              <a:rPr lang="en-US" smtClean="0"/>
              <a:t>32</a:t>
            </a:fld>
            <a:endParaRPr lang="en-US"/>
          </a:p>
        </p:txBody>
      </p:sp>
    </p:spTree>
    <p:extLst>
      <p:ext uri="{BB962C8B-B14F-4D97-AF65-F5344CB8AC3E}">
        <p14:creationId xmlns:p14="http://schemas.microsoft.com/office/powerpoint/2010/main" val="4237091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looking for a brain injury support group near you, I encourage you to visit the brain Injury Association of Kansas website. They list both in-person and virtual support groups. This is a picture of my oldest sister, who is also a speech language pathologist, she is my sounding bored for potential group ideas and encouragement. Without my family support I never would have started a group. SO, get on the website and find a group today! And if you can’t find one that works for you… </a:t>
            </a:r>
          </a:p>
        </p:txBody>
      </p:sp>
      <p:sp>
        <p:nvSpPr>
          <p:cNvPr id="4" name="Slide Number Placeholder 3"/>
          <p:cNvSpPr>
            <a:spLocks noGrp="1"/>
          </p:cNvSpPr>
          <p:nvPr>
            <p:ph type="sldNum" sz="quarter" idx="5"/>
          </p:nvPr>
        </p:nvSpPr>
        <p:spPr/>
        <p:txBody>
          <a:bodyPr/>
          <a:lstStyle/>
          <a:p>
            <a:fld id="{B488D7A7-D444-4D0A-9CC4-6B9DDC6948CA}" type="slidenum">
              <a:rPr lang="en-US" smtClean="0"/>
              <a:t>33</a:t>
            </a:fld>
            <a:endParaRPr lang="en-US"/>
          </a:p>
        </p:txBody>
      </p:sp>
    </p:spTree>
    <p:extLst>
      <p:ext uri="{BB962C8B-B14F-4D97-AF65-F5344CB8AC3E}">
        <p14:creationId xmlns:p14="http://schemas.microsoft.com/office/powerpoint/2010/main" val="260460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time to start one. That’s exactly how our group began. Each of you MATTER. Thank you all for being here today. </a:t>
            </a:r>
          </a:p>
        </p:txBody>
      </p:sp>
      <p:sp>
        <p:nvSpPr>
          <p:cNvPr id="4" name="Slide Number Placeholder 3"/>
          <p:cNvSpPr>
            <a:spLocks noGrp="1"/>
          </p:cNvSpPr>
          <p:nvPr>
            <p:ph type="sldNum" sz="quarter" idx="5"/>
          </p:nvPr>
        </p:nvSpPr>
        <p:spPr/>
        <p:txBody>
          <a:bodyPr/>
          <a:lstStyle/>
          <a:p>
            <a:fld id="{B488D7A7-D444-4D0A-9CC4-6B9DDC6948CA}" type="slidenum">
              <a:rPr lang="en-US" smtClean="0"/>
              <a:t>34</a:t>
            </a:fld>
            <a:endParaRPr lang="en-US"/>
          </a:p>
        </p:txBody>
      </p:sp>
    </p:spTree>
    <p:extLst>
      <p:ext uri="{BB962C8B-B14F-4D97-AF65-F5344CB8AC3E}">
        <p14:creationId xmlns:p14="http://schemas.microsoft.com/office/powerpoint/2010/main" val="334972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girls were 3, 5 and 6 –almost 7 at the time of my injury. My youngest has no memory of the person I used to be and that’s ok. Now they are 8, 10 and 12 going on 30!</a:t>
            </a:r>
          </a:p>
        </p:txBody>
      </p:sp>
      <p:sp>
        <p:nvSpPr>
          <p:cNvPr id="4" name="Slide Number Placeholder 3"/>
          <p:cNvSpPr>
            <a:spLocks noGrp="1"/>
          </p:cNvSpPr>
          <p:nvPr>
            <p:ph type="sldNum" sz="quarter" idx="5"/>
          </p:nvPr>
        </p:nvSpPr>
        <p:spPr/>
        <p:txBody>
          <a:bodyPr/>
          <a:lstStyle/>
          <a:p>
            <a:fld id="{B488D7A7-D444-4D0A-9CC4-6B9DDC6948CA}" type="slidenum">
              <a:rPr lang="en-US" smtClean="0"/>
              <a:t>4</a:t>
            </a:fld>
            <a:endParaRPr lang="en-US"/>
          </a:p>
        </p:txBody>
      </p:sp>
    </p:spTree>
    <p:extLst>
      <p:ext uri="{BB962C8B-B14F-4D97-AF65-F5344CB8AC3E}">
        <p14:creationId xmlns:p14="http://schemas.microsoft.com/office/powerpoint/2010/main" val="69449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November 6th, 2020 my day started like any other day. I woke up, took my girls to school and daycare, and went to work. I saw outpatients, worked on the inpatient rehabilitation unit, did a modified barium swallow study , inhaled a salad for lunch, and was heading out to see a home health patient. I fully expected to pick up my girls after work and have a relaxing weekend together. But that day changed everything. I was involved in a motor vehicle accident and was life-flighted to Wesley Hospital in Wichita. After being stabilized there, I was transferred to Madonna rehabilitation cent in Lincoln, Nebraska. Eventually I was able to return home in time for my daughter’s 7</a:t>
            </a:r>
            <a:r>
              <a:rPr lang="en-US" baseline="30000" dirty="0"/>
              <a:t>th</a:t>
            </a:r>
            <a:r>
              <a:rPr lang="en-US" dirty="0"/>
              <a:t> birthday – 35 days after the accident. </a:t>
            </a:r>
          </a:p>
        </p:txBody>
      </p:sp>
      <p:sp>
        <p:nvSpPr>
          <p:cNvPr id="4" name="Slide Number Placeholder 3"/>
          <p:cNvSpPr>
            <a:spLocks noGrp="1"/>
          </p:cNvSpPr>
          <p:nvPr>
            <p:ph type="sldNum" sz="quarter" idx="5"/>
          </p:nvPr>
        </p:nvSpPr>
        <p:spPr/>
        <p:txBody>
          <a:bodyPr/>
          <a:lstStyle/>
          <a:p>
            <a:fld id="{B488D7A7-D444-4D0A-9CC4-6B9DDC6948CA}" type="slidenum">
              <a:rPr lang="en-US" smtClean="0"/>
              <a:t>5</a:t>
            </a:fld>
            <a:endParaRPr lang="en-US"/>
          </a:p>
        </p:txBody>
      </p:sp>
    </p:spTree>
    <p:extLst>
      <p:ext uri="{BB962C8B-B14F-4D97-AF65-F5344CB8AC3E}">
        <p14:creationId xmlns:p14="http://schemas.microsoft.com/office/powerpoint/2010/main" val="363762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summarized about 5 weeks of my life into one slide. I’m not going to go into the full details of my recovery today because many of you already know how that process goes. </a:t>
            </a:r>
          </a:p>
        </p:txBody>
      </p:sp>
      <p:sp>
        <p:nvSpPr>
          <p:cNvPr id="4" name="Slide Number Placeholder 3"/>
          <p:cNvSpPr>
            <a:spLocks noGrp="1"/>
          </p:cNvSpPr>
          <p:nvPr>
            <p:ph type="sldNum" sz="quarter" idx="5"/>
          </p:nvPr>
        </p:nvSpPr>
        <p:spPr/>
        <p:txBody>
          <a:bodyPr/>
          <a:lstStyle/>
          <a:p>
            <a:fld id="{B488D7A7-D444-4D0A-9CC4-6B9DDC6948CA}" type="slidenum">
              <a:rPr lang="en-US" smtClean="0"/>
              <a:t>6</a:t>
            </a:fld>
            <a:endParaRPr lang="en-US"/>
          </a:p>
        </p:txBody>
      </p:sp>
    </p:spTree>
    <p:extLst>
      <p:ext uri="{BB962C8B-B14F-4D97-AF65-F5344CB8AC3E}">
        <p14:creationId xmlns:p14="http://schemas.microsoft.com/office/powerpoint/2010/main" val="4186691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you’re curious and want to hear more about that journey take your phone and scan the QR to listen to an episode of </a:t>
            </a:r>
            <a:r>
              <a:rPr lang="en-US" i="1" dirty="0"/>
              <a:t>That Podcast in Hutch</a:t>
            </a:r>
            <a:r>
              <a:rPr lang="en-US" i="0" dirty="0"/>
              <a:t> with Jason Probst. We are talk more in depth about my recovery and about the role my husband and family played during that time. What I will say is that I had many people helping guide my recovery. </a:t>
            </a:r>
            <a:endParaRPr lang="en-US" dirty="0"/>
          </a:p>
        </p:txBody>
      </p:sp>
      <p:sp>
        <p:nvSpPr>
          <p:cNvPr id="4" name="Slide Number Placeholder 3"/>
          <p:cNvSpPr>
            <a:spLocks noGrp="1"/>
          </p:cNvSpPr>
          <p:nvPr>
            <p:ph type="sldNum" sz="quarter" idx="5"/>
          </p:nvPr>
        </p:nvSpPr>
        <p:spPr/>
        <p:txBody>
          <a:bodyPr/>
          <a:lstStyle/>
          <a:p>
            <a:fld id="{B488D7A7-D444-4D0A-9CC4-6B9DDC6948CA}" type="slidenum">
              <a:rPr lang="en-US" smtClean="0"/>
              <a:t>7</a:t>
            </a:fld>
            <a:endParaRPr lang="en-US"/>
          </a:p>
        </p:txBody>
      </p:sp>
    </p:spTree>
    <p:extLst>
      <p:ext uri="{BB962C8B-B14F-4D97-AF65-F5344CB8AC3E}">
        <p14:creationId xmlns:p14="http://schemas.microsoft.com/office/powerpoint/2010/main" val="171702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husband and I will celebrate our 16</a:t>
            </a:r>
            <a:r>
              <a:rPr lang="en-US" baseline="30000" dirty="0"/>
              <a:t>th</a:t>
            </a:r>
            <a:r>
              <a:rPr lang="en-US" dirty="0"/>
              <a:t> wedding anniversary this year. Our life has had many bumps along the way, but we’ve bother chosen to grow and adapt together. Before my accident, I was the one who managed everything. Finances. Meals. Appointments. Kid schedules. After the accident, I was suddenly pulled out of that life. My husband stepped in and picked up the pieces. He has become even closer with our girls because of it. He’s helping them learn how to navigate the world and recognize moment when someone might need extra help- like their mom sometimes does. I have a deep appreciation and connection with him. He’s my person. </a:t>
            </a:r>
          </a:p>
        </p:txBody>
      </p:sp>
      <p:sp>
        <p:nvSpPr>
          <p:cNvPr id="4" name="Slide Number Placeholder 3"/>
          <p:cNvSpPr>
            <a:spLocks noGrp="1"/>
          </p:cNvSpPr>
          <p:nvPr>
            <p:ph type="sldNum" sz="quarter" idx="5"/>
          </p:nvPr>
        </p:nvSpPr>
        <p:spPr/>
        <p:txBody>
          <a:bodyPr/>
          <a:lstStyle/>
          <a:p>
            <a:fld id="{B488D7A7-D444-4D0A-9CC4-6B9DDC6948CA}" type="slidenum">
              <a:rPr lang="en-US" smtClean="0"/>
              <a:t>8</a:t>
            </a:fld>
            <a:endParaRPr lang="en-US"/>
          </a:p>
        </p:txBody>
      </p:sp>
    </p:spTree>
    <p:extLst>
      <p:ext uri="{BB962C8B-B14F-4D97-AF65-F5344CB8AC3E}">
        <p14:creationId xmlns:p14="http://schemas.microsoft.com/office/powerpoint/2010/main" val="73440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he is performing the ultimate Dad duty by doing the girls’ hair and makeup for recital pictures later today. Like I said, he is my person- OUR person</a:t>
            </a:r>
          </a:p>
        </p:txBody>
      </p:sp>
      <p:sp>
        <p:nvSpPr>
          <p:cNvPr id="4" name="Slide Number Placeholder 3"/>
          <p:cNvSpPr>
            <a:spLocks noGrp="1"/>
          </p:cNvSpPr>
          <p:nvPr>
            <p:ph type="sldNum" sz="quarter" idx="5"/>
          </p:nvPr>
        </p:nvSpPr>
        <p:spPr/>
        <p:txBody>
          <a:bodyPr/>
          <a:lstStyle/>
          <a:p>
            <a:fld id="{B488D7A7-D444-4D0A-9CC4-6B9DDC6948CA}" type="slidenum">
              <a:rPr lang="en-US" smtClean="0"/>
              <a:t>9</a:t>
            </a:fld>
            <a:endParaRPr lang="en-US"/>
          </a:p>
        </p:txBody>
      </p:sp>
    </p:spTree>
    <p:extLst>
      <p:ext uri="{BB962C8B-B14F-4D97-AF65-F5344CB8AC3E}">
        <p14:creationId xmlns:p14="http://schemas.microsoft.com/office/powerpoint/2010/main" val="202209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522B-2DC4-8167-5FF8-10571B572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34154C-1157-438F-2606-CC749F93F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AA45CA-0819-678F-BD0E-8DB477C42D29}"/>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5" name="Footer Placeholder 4">
            <a:extLst>
              <a:ext uri="{FF2B5EF4-FFF2-40B4-BE49-F238E27FC236}">
                <a16:creationId xmlns:a16="http://schemas.microsoft.com/office/drawing/2014/main" id="{AEDD9444-7623-5B71-8794-5CC4D6027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061D3-7581-8571-7B8D-864EA318C68A}"/>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343643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A734-B66F-93F3-E553-E075D8933B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26D1A5-185A-CB09-DA0A-9D6C9EC63C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03B5F-0C3C-C54B-3054-9362EBC107DD}"/>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5" name="Footer Placeholder 4">
            <a:extLst>
              <a:ext uri="{FF2B5EF4-FFF2-40B4-BE49-F238E27FC236}">
                <a16:creationId xmlns:a16="http://schemas.microsoft.com/office/drawing/2014/main" id="{6D725759-2897-1AC9-A229-7B90B9048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FABFE-37E0-A7E2-D954-DE6D8BEC8DD1}"/>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202056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A34299-B789-9C23-91AF-6B7A2D40CC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18696B-71EB-59D8-A940-065E27AA1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3BEE3-E28A-38F4-57F3-6523ECCF0124}"/>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5" name="Footer Placeholder 4">
            <a:extLst>
              <a:ext uri="{FF2B5EF4-FFF2-40B4-BE49-F238E27FC236}">
                <a16:creationId xmlns:a16="http://schemas.microsoft.com/office/drawing/2014/main" id="{A21F395C-5C6A-A81A-D5C8-95575334E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3D604-59C2-8069-FC96-9EAE04F76D77}"/>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165141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A8CD-8323-C1EC-CF74-23D75EAFB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9648A-F6B8-449B-5FB6-AFC67A477E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B086E-2F9D-93F6-6C4C-2A044F0240C9}"/>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5" name="Footer Placeholder 4">
            <a:extLst>
              <a:ext uri="{FF2B5EF4-FFF2-40B4-BE49-F238E27FC236}">
                <a16:creationId xmlns:a16="http://schemas.microsoft.com/office/drawing/2014/main" id="{B9A2C834-6E8E-0642-7337-56EB5C8DD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ACE88-9A0A-B685-C9B6-9C22887E93B1}"/>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182080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E167-0CCB-9A12-8C4A-0493B3468E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E97E36-8FFF-9A85-E65C-E2E71E7AA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516E18-0498-3A2E-9E17-0E1BCBABCA33}"/>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5" name="Footer Placeholder 4">
            <a:extLst>
              <a:ext uri="{FF2B5EF4-FFF2-40B4-BE49-F238E27FC236}">
                <a16:creationId xmlns:a16="http://schemas.microsoft.com/office/drawing/2014/main" id="{76C2F7B0-890A-4363-34D2-CD05BF3F0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93CCD-C783-E5F3-630D-94BFF4819401}"/>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212475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A35A-D2BE-AB93-03C7-2B341BD16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C777C-E1A5-6406-FA11-0FD6E2338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0F7A4F-C8A0-5304-CA83-DBEB0C1A6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F7DA5-666D-B351-F22E-5893B3148977}"/>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6" name="Footer Placeholder 5">
            <a:extLst>
              <a:ext uri="{FF2B5EF4-FFF2-40B4-BE49-F238E27FC236}">
                <a16:creationId xmlns:a16="http://schemas.microsoft.com/office/drawing/2014/main" id="{38798DF1-72D8-4E35-A8AD-C53D6CF6A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C2D94-E926-B1A4-47B8-131BCA0B6DF1}"/>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410006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00D2-5166-6B6D-AADF-97453732D2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F630CE-4BF1-443B-7D0C-D4CD350195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BEBDB0-0BC2-4409-1CCF-E7A60DBFC3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44037-4300-B922-B2F2-76F4B6537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477C7-BA92-8762-43B7-D6827758B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357F03-FD75-F68F-E409-4817AC72E54C}"/>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8" name="Footer Placeholder 7">
            <a:extLst>
              <a:ext uri="{FF2B5EF4-FFF2-40B4-BE49-F238E27FC236}">
                <a16:creationId xmlns:a16="http://schemas.microsoft.com/office/drawing/2014/main" id="{FA5EEACC-BB04-326C-9F69-E933865E69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9A6E18-305A-E7B2-A4F3-BC0523D1E9C0}"/>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166202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2E8B-BFAF-0AFC-B30E-0DF6FA88E8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EBD04-89C3-71FB-15EB-34D0700D8239}"/>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4" name="Footer Placeholder 3">
            <a:extLst>
              <a:ext uri="{FF2B5EF4-FFF2-40B4-BE49-F238E27FC236}">
                <a16:creationId xmlns:a16="http://schemas.microsoft.com/office/drawing/2014/main" id="{C1BC4CFA-070B-58BC-B087-03DBE1E104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3B24F9-4D25-2DEF-2A3B-896B970B358C}"/>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173836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496A1-CEE2-2FD6-77F5-45D8F1AC244E}"/>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3" name="Footer Placeholder 2">
            <a:extLst>
              <a:ext uri="{FF2B5EF4-FFF2-40B4-BE49-F238E27FC236}">
                <a16:creationId xmlns:a16="http://schemas.microsoft.com/office/drawing/2014/main" id="{4642D2B8-675D-5E30-AA9F-3EB45743D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91F49-89CA-590B-A950-AA0FB5A59841}"/>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195483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4208-B085-D8F5-4120-FA9E7A31B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B63E88-BBB2-7DB3-358F-327125D94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58A0EF-3F0F-E3D6-2232-A5AD2890B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4DC26-C584-8A2A-D64E-73B197646BFE}"/>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6" name="Footer Placeholder 5">
            <a:extLst>
              <a:ext uri="{FF2B5EF4-FFF2-40B4-BE49-F238E27FC236}">
                <a16:creationId xmlns:a16="http://schemas.microsoft.com/office/drawing/2014/main" id="{856DD2CF-F104-59CF-49DC-36D353549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34D994-F38D-C1D8-2CF2-1D8BE0D13642}"/>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1594368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6CCC-0AC8-571B-A52F-8AF37B1C0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8AFB04-FE5D-19F6-DD54-C10BCC4D9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DC55C2-9BCD-B13D-34BF-0338016E6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4068E-F8C5-22D7-5410-435A77031414}"/>
              </a:ext>
            </a:extLst>
          </p:cNvPr>
          <p:cNvSpPr>
            <a:spLocks noGrp="1"/>
          </p:cNvSpPr>
          <p:nvPr>
            <p:ph type="dt" sz="half" idx="10"/>
          </p:nvPr>
        </p:nvSpPr>
        <p:spPr/>
        <p:txBody>
          <a:bodyPr/>
          <a:lstStyle/>
          <a:p>
            <a:fld id="{4847CE75-A2A1-4889-9EA3-28F0462D3A17}" type="datetimeFigureOut">
              <a:rPr lang="en-US" smtClean="0"/>
              <a:t>4/11/2026</a:t>
            </a:fld>
            <a:endParaRPr lang="en-US"/>
          </a:p>
        </p:txBody>
      </p:sp>
      <p:sp>
        <p:nvSpPr>
          <p:cNvPr id="6" name="Footer Placeholder 5">
            <a:extLst>
              <a:ext uri="{FF2B5EF4-FFF2-40B4-BE49-F238E27FC236}">
                <a16:creationId xmlns:a16="http://schemas.microsoft.com/office/drawing/2014/main" id="{E7FD993C-DC33-62FB-8A13-6E5D0F8B1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E8344-DFEA-1801-C1B9-2322E3C29D93}"/>
              </a:ext>
            </a:extLst>
          </p:cNvPr>
          <p:cNvSpPr>
            <a:spLocks noGrp="1"/>
          </p:cNvSpPr>
          <p:nvPr>
            <p:ph type="sldNum" sz="quarter" idx="12"/>
          </p:nvPr>
        </p:nvSpPr>
        <p:spPr/>
        <p:txBody>
          <a:bodyPr/>
          <a:lstStyle/>
          <a:p>
            <a:fld id="{8F81BF10-5955-4905-9706-4988D7165F4D}" type="slidenum">
              <a:rPr lang="en-US" smtClean="0"/>
              <a:t>‹#›</a:t>
            </a:fld>
            <a:endParaRPr lang="en-US"/>
          </a:p>
        </p:txBody>
      </p:sp>
    </p:spTree>
    <p:extLst>
      <p:ext uri="{BB962C8B-B14F-4D97-AF65-F5344CB8AC3E}">
        <p14:creationId xmlns:p14="http://schemas.microsoft.com/office/powerpoint/2010/main" val="288589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AFDB7-A269-4A07-DECA-E1928E58E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5ABFF-152C-E9CD-4E66-04AE88DB1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D8581-C5F5-A6D4-33C2-5727D97C80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7CE75-A2A1-4889-9EA3-28F0462D3A17}" type="datetimeFigureOut">
              <a:rPr lang="en-US" smtClean="0"/>
              <a:t>4/11/2026</a:t>
            </a:fld>
            <a:endParaRPr lang="en-US"/>
          </a:p>
        </p:txBody>
      </p:sp>
      <p:sp>
        <p:nvSpPr>
          <p:cNvPr id="5" name="Footer Placeholder 4">
            <a:extLst>
              <a:ext uri="{FF2B5EF4-FFF2-40B4-BE49-F238E27FC236}">
                <a16:creationId xmlns:a16="http://schemas.microsoft.com/office/drawing/2014/main" id="{625137FA-BFAB-183C-42AC-C1B5B34A5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CC9FA8-769C-1007-BF66-575B8BB33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1BF10-5955-4905-9706-4988D7165F4D}" type="slidenum">
              <a:rPr lang="en-US" smtClean="0"/>
              <a:t>‹#›</a:t>
            </a:fld>
            <a:endParaRPr lang="en-US"/>
          </a:p>
        </p:txBody>
      </p:sp>
    </p:spTree>
    <p:extLst>
      <p:ext uri="{BB962C8B-B14F-4D97-AF65-F5344CB8AC3E}">
        <p14:creationId xmlns:p14="http://schemas.microsoft.com/office/powerpoint/2010/main" val="377449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BB93-B9E6-1577-793A-A1C20CEAE392}"/>
              </a:ext>
            </a:extLst>
          </p:cNvPr>
          <p:cNvSpPr>
            <a:spLocks noGrp="1"/>
          </p:cNvSpPr>
          <p:nvPr>
            <p:ph type="ctrTitle"/>
          </p:nvPr>
        </p:nvSpPr>
        <p:spPr/>
        <p:txBody>
          <a:bodyPr>
            <a:normAutofit/>
          </a:bodyPr>
          <a:lstStyle/>
          <a:p>
            <a:r>
              <a:rPr lang="en-US" sz="8000" dirty="0"/>
              <a:t>“Let it begin with me”</a:t>
            </a:r>
          </a:p>
        </p:txBody>
      </p:sp>
      <p:sp>
        <p:nvSpPr>
          <p:cNvPr id="3" name="Subtitle 2">
            <a:extLst>
              <a:ext uri="{FF2B5EF4-FFF2-40B4-BE49-F238E27FC236}">
                <a16:creationId xmlns:a16="http://schemas.microsoft.com/office/drawing/2014/main" id="{968E7AAC-08DB-3BF6-EC2E-55B9BC0F5F78}"/>
              </a:ext>
            </a:extLst>
          </p:cNvPr>
          <p:cNvSpPr>
            <a:spLocks noGrp="1"/>
          </p:cNvSpPr>
          <p:nvPr>
            <p:ph type="subTitle" idx="1"/>
          </p:nvPr>
        </p:nvSpPr>
        <p:spPr/>
        <p:txBody>
          <a:bodyPr>
            <a:normAutofit/>
          </a:bodyPr>
          <a:lstStyle/>
          <a:p>
            <a:endParaRPr lang="en-US" sz="3200" dirty="0"/>
          </a:p>
          <a:p>
            <a:r>
              <a:rPr lang="en-US" sz="3200" dirty="0"/>
              <a:t>Emily Ptacek, M.S. CCC/SLP Brain Injury Survivor</a:t>
            </a:r>
          </a:p>
        </p:txBody>
      </p:sp>
    </p:spTree>
    <p:extLst>
      <p:ext uri="{BB962C8B-B14F-4D97-AF65-F5344CB8AC3E}">
        <p14:creationId xmlns:p14="http://schemas.microsoft.com/office/powerpoint/2010/main" val="1187697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4910D-A8F5-C78E-0016-5E6179CEBA2A}"/>
              </a:ext>
            </a:extLst>
          </p:cNvPr>
          <p:cNvSpPr txBox="1"/>
          <p:nvPr/>
        </p:nvSpPr>
        <p:spPr>
          <a:xfrm>
            <a:off x="358219" y="160256"/>
            <a:ext cx="11500701" cy="5816977"/>
          </a:xfrm>
          <a:prstGeom prst="rect">
            <a:avLst/>
          </a:prstGeom>
          <a:noFill/>
        </p:spPr>
        <p:txBody>
          <a:bodyPr wrap="square" rtlCol="0">
            <a:spAutoFit/>
          </a:bodyPr>
          <a:lstStyle/>
          <a:p>
            <a:pPr algn="ctr"/>
            <a:r>
              <a:rPr lang="en-US" sz="4400" b="1" dirty="0"/>
              <a:t>My Mom</a:t>
            </a:r>
          </a:p>
          <a:p>
            <a:endParaRPr lang="en-US" sz="4400" dirty="0"/>
          </a:p>
          <a:p>
            <a:r>
              <a:rPr lang="en-US" sz="4400" dirty="0"/>
              <a:t>My Mom- Carol</a:t>
            </a:r>
          </a:p>
          <a:p>
            <a:pPr marL="571500" indent="-571500">
              <a:buFont typeface="Arial" panose="020B0604020202020204" pitchFamily="34" charset="0"/>
              <a:buChar char="•"/>
            </a:pPr>
            <a:r>
              <a:rPr lang="en-US" sz="4000" dirty="0"/>
              <a:t>With me at Wesley Hospital </a:t>
            </a:r>
          </a:p>
          <a:p>
            <a:pPr marL="571500" indent="-571500">
              <a:buFont typeface="Arial" panose="020B0604020202020204" pitchFamily="34" charset="0"/>
              <a:buChar char="•"/>
            </a:pPr>
            <a:r>
              <a:rPr lang="en-US" sz="4000" dirty="0"/>
              <a:t>With me at Madonna Rehab</a:t>
            </a:r>
          </a:p>
          <a:p>
            <a:pPr marL="571500" indent="-571500">
              <a:buFont typeface="Arial" panose="020B0604020202020204" pitchFamily="34" charset="0"/>
              <a:buChar char="•"/>
            </a:pPr>
            <a:r>
              <a:rPr lang="en-US" sz="4000" dirty="0"/>
              <a:t>Helped with appointments</a:t>
            </a:r>
          </a:p>
          <a:p>
            <a:pPr marL="571500" indent="-571500">
              <a:buFont typeface="Arial" panose="020B0604020202020204" pitchFamily="34" charset="0"/>
              <a:buChar char="•"/>
            </a:pPr>
            <a:r>
              <a:rPr lang="en-US" sz="4000" dirty="0"/>
              <a:t>Advocate for my care</a:t>
            </a:r>
          </a:p>
          <a:p>
            <a:pPr marL="571500" indent="-571500">
              <a:buFont typeface="Arial" panose="020B0604020202020204" pitchFamily="34" charset="0"/>
              <a:buChar char="•"/>
            </a:pPr>
            <a:endParaRPr lang="en-US" sz="4000" dirty="0"/>
          </a:p>
          <a:p>
            <a:r>
              <a:rPr lang="en-US" sz="4000" dirty="0"/>
              <a:t>Support like this makes recovery possible. </a:t>
            </a:r>
          </a:p>
        </p:txBody>
      </p:sp>
      <p:pic>
        <p:nvPicPr>
          <p:cNvPr id="3" name="Picture 2" descr="No photo description available.">
            <a:extLst>
              <a:ext uri="{FF2B5EF4-FFF2-40B4-BE49-F238E27FC236}">
                <a16:creationId xmlns:a16="http://schemas.microsoft.com/office/drawing/2014/main" id="{3060FB3E-25A0-BE22-EBFB-C2E6C079F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948" y="666672"/>
            <a:ext cx="4556972" cy="455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90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E3F220-B777-4B53-C023-41626A8660EF}"/>
              </a:ext>
            </a:extLst>
          </p:cNvPr>
          <p:cNvSpPr txBox="1"/>
          <p:nvPr/>
        </p:nvSpPr>
        <p:spPr>
          <a:xfrm>
            <a:off x="386499" y="329938"/>
            <a:ext cx="10991654" cy="6432530"/>
          </a:xfrm>
          <a:prstGeom prst="rect">
            <a:avLst/>
          </a:prstGeom>
          <a:noFill/>
        </p:spPr>
        <p:txBody>
          <a:bodyPr wrap="square" rtlCol="0">
            <a:spAutoFit/>
          </a:bodyPr>
          <a:lstStyle/>
          <a:p>
            <a:r>
              <a:rPr lang="en-US" sz="6000" b="1" dirty="0"/>
              <a:t>The “Gold Standard”</a:t>
            </a:r>
          </a:p>
          <a:p>
            <a:endParaRPr lang="en-US" sz="4400" b="1" dirty="0"/>
          </a:p>
          <a:p>
            <a:r>
              <a:rPr lang="en-US" sz="4400" dirty="0"/>
              <a:t>The “Gold Standard” of Care</a:t>
            </a:r>
          </a:p>
          <a:p>
            <a:pPr marL="571500" indent="-571500">
              <a:buFont typeface="Arial" panose="020B0604020202020204" pitchFamily="34" charset="0"/>
              <a:buChar char="•"/>
            </a:pPr>
            <a:r>
              <a:rPr lang="en-US" sz="4400" dirty="0"/>
              <a:t>Nurse case manager</a:t>
            </a:r>
          </a:p>
          <a:p>
            <a:pPr marL="571500" indent="-571500">
              <a:buFont typeface="Arial" panose="020B0604020202020204" pitchFamily="34" charset="0"/>
              <a:buChar char="•"/>
            </a:pPr>
            <a:r>
              <a:rPr lang="en-US" sz="4400" dirty="0"/>
              <a:t>Coordinated appointments</a:t>
            </a:r>
          </a:p>
          <a:p>
            <a:pPr marL="571500" indent="-571500">
              <a:buFont typeface="Arial" panose="020B0604020202020204" pitchFamily="34" charset="0"/>
              <a:buChar char="•"/>
            </a:pPr>
            <a:r>
              <a:rPr lang="en-US" sz="4400" dirty="0"/>
              <a:t>Transportational support</a:t>
            </a:r>
          </a:p>
          <a:p>
            <a:pPr marL="571500" indent="-571500">
              <a:buFont typeface="Arial" panose="020B0604020202020204" pitchFamily="34" charset="0"/>
              <a:buChar char="•"/>
            </a:pPr>
            <a:r>
              <a:rPr lang="en-US" sz="4400" dirty="0"/>
              <a:t>Tracking recovery </a:t>
            </a:r>
          </a:p>
          <a:p>
            <a:endParaRPr lang="en-US" sz="4400" dirty="0"/>
          </a:p>
          <a:p>
            <a:r>
              <a:rPr lang="en-US" sz="4400" dirty="0"/>
              <a:t>But many survivors do NOT get this.</a:t>
            </a:r>
          </a:p>
        </p:txBody>
      </p:sp>
      <p:pic>
        <p:nvPicPr>
          <p:cNvPr id="11" name="Picture 10">
            <a:extLst>
              <a:ext uri="{FF2B5EF4-FFF2-40B4-BE49-F238E27FC236}">
                <a16:creationId xmlns:a16="http://schemas.microsoft.com/office/drawing/2014/main" id="{67AF79E0-E0E2-53F4-FBB0-1E18DC106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625" y="967409"/>
            <a:ext cx="4633292" cy="4633292"/>
          </a:xfrm>
          <a:prstGeom prst="rect">
            <a:avLst/>
          </a:prstGeom>
        </p:spPr>
      </p:pic>
    </p:spTree>
    <p:extLst>
      <p:ext uri="{BB962C8B-B14F-4D97-AF65-F5344CB8AC3E}">
        <p14:creationId xmlns:p14="http://schemas.microsoft.com/office/powerpoint/2010/main" val="4058903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055CB-5E55-E341-7BF7-DE0C774C6E31}"/>
              </a:ext>
            </a:extLst>
          </p:cNvPr>
          <p:cNvSpPr txBox="1"/>
          <p:nvPr/>
        </p:nvSpPr>
        <p:spPr>
          <a:xfrm>
            <a:off x="0" y="291547"/>
            <a:ext cx="6096000" cy="6678751"/>
          </a:xfrm>
          <a:prstGeom prst="rect">
            <a:avLst/>
          </a:prstGeom>
          <a:noFill/>
        </p:spPr>
        <p:txBody>
          <a:bodyPr wrap="square" rtlCol="0">
            <a:spAutoFit/>
          </a:bodyPr>
          <a:lstStyle/>
          <a:p>
            <a:r>
              <a:rPr lang="en-US" sz="4400" dirty="0"/>
              <a:t>The Hardest Parts</a:t>
            </a:r>
          </a:p>
          <a:p>
            <a:endParaRPr lang="en-US" sz="2400" dirty="0"/>
          </a:p>
          <a:p>
            <a:r>
              <a:rPr lang="en-US" sz="4000" dirty="0"/>
              <a:t>Some of the hardest challenges:</a:t>
            </a:r>
          </a:p>
          <a:p>
            <a:pPr marL="571500" indent="-571500">
              <a:buFont typeface="Arial" panose="020B0604020202020204" pitchFamily="34" charset="0"/>
              <a:buChar char="•"/>
            </a:pPr>
            <a:r>
              <a:rPr lang="en-US" sz="4000" dirty="0"/>
              <a:t>Fatigue</a:t>
            </a:r>
          </a:p>
          <a:p>
            <a:pPr marL="571500" indent="-571500">
              <a:buFont typeface="Arial" panose="020B0604020202020204" pitchFamily="34" charset="0"/>
              <a:buChar char="•"/>
            </a:pPr>
            <a:r>
              <a:rPr lang="en-US" sz="4000" dirty="0"/>
              <a:t>Memory struggles</a:t>
            </a:r>
          </a:p>
          <a:p>
            <a:pPr marL="571500" indent="-571500">
              <a:buFont typeface="Arial" panose="020B0604020202020204" pitchFamily="34" charset="0"/>
              <a:buChar char="•"/>
            </a:pPr>
            <a:r>
              <a:rPr lang="en-US" sz="4000" dirty="0"/>
              <a:t>Loss of independence</a:t>
            </a:r>
          </a:p>
          <a:p>
            <a:pPr marL="571500" indent="-571500">
              <a:buFont typeface="Arial" panose="020B0604020202020204" pitchFamily="34" charset="0"/>
              <a:buChar char="•"/>
            </a:pPr>
            <a:r>
              <a:rPr lang="en-US" sz="4000" dirty="0"/>
              <a:t>Depression and anxiety</a:t>
            </a:r>
          </a:p>
          <a:p>
            <a:endParaRPr lang="en-US" sz="4000" dirty="0"/>
          </a:p>
          <a:p>
            <a:r>
              <a:rPr lang="en-US" sz="4000" dirty="0"/>
              <a:t>Recovery is not only physical.</a:t>
            </a:r>
          </a:p>
        </p:txBody>
      </p:sp>
      <p:pic>
        <p:nvPicPr>
          <p:cNvPr id="7" name="Picture 6">
            <a:extLst>
              <a:ext uri="{FF2B5EF4-FFF2-40B4-BE49-F238E27FC236}">
                <a16:creationId xmlns:a16="http://schemas.microsoft.com/office/drawing/2014/main" id="{4532FB76-14B1-308A-0145-72726F32CEF8}"/>
              </a:ext>
            </a:extLst>
          </p:cNvPr>
          <p:cNvPicPr>
            <a:picLocks noChangeAspect="1"/>
          </p:cNvPicPr>
          <p:nvPr/>
        </p:nvPicPr>
        <p:blipFill>
          <a:blip r:embed="rId3">
            <a:extLst>
              <a:ext uri="{28A0092B-C50C-407E-A947-70E740481C1C}">
                <a14:useLocalDpi xmlns:a14="http://schemas.microsoft.com/office/drawing/2010/main" val="0"/>
              </a:ext>
            </a:extLst>
          </a:blip>
          <a:srcRect l="6034" t="15516"/>
          <a:stretch>
            <a:fillRect/>
          </a:stretch>
        </p:blipFill>
        <p:spPr>
          <a:xfrm>
            <a:off x="5483534" y="874643"/>
            <a:ext cx="6544843" cy="4413301"/>
          </a:xfrm>
          <a:prstGeom prst="rect">
            <a:avLst/>
          </a:prstGeom>
        </p:spPr>
      </p:pic>
    </p:spTree>
    <p:extLst>
      <p:ext uri="{BB962C8B-B14F-4D97-AF65-F5344CB8AC3E}">
        <p14:creationId xmlns:p14="http://schemas.microsoft.com/office/powerpoint/2010/main" val="2958451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DC4A-125D-31AB-3E5D-2EB42E7CF1D7}"/>
              </a:ext>
            </a:extLst>
          </p:cNvPr>
          <p:cNvSpPr txBox="1"/>
          <p:nvPr/>
        </p:nvSpPr>
        <p:spPr>
          <a:xfrm>
            <a:off x="367645" y="282805"/>
            <a:ext cx="7292112" cy="6832640"/>
          </a:xfrm>
          <a:prstGeom prst="rect">
            <a:avLst/>
          </a:prstGeom>
          <a:noFill/>
        </p:spPr>
        <p:txBody>
          <a:bodyPr wrap="square" rtlCol="0">
            <a:spAutoFit/>
          </a:bodyPr>
          <a:lstStyle/>
          <a:p>
            <a:r>
              <a:rPr lang="en-US" sz="6000" b="1" dirty="0"/>
              <a:t>A Turning Point</a:t>
            </a:r>
          </a:p>
          <a:p>
            <a:endParaRPr lang="en-US" sz="4400" b="1" dirty="0"/>
          </a:p>
          <a:p>
            <a:r>
              <a:rPr lang="en-US" sz="3600" dirty="0"/>
              <a:t>A therapist suggested I attend a brain injury support group.</a:t>
            </a:r>
          </a:p>
          <a:p>
            <a:endParaRPr lang="en-US" sz="3600" dirty="0"/>
          </a:p>
          <a:p>
            <a:r>
              <a:rPr lang="en-US" sz="3600" dirty="0"/>
              <a:t>But the only on available did not fit my schedule </a:t>
            </a:r>
          </a:p>
          <a:p>
            <a:endParaRPr lang="en-US" sz="3600" dirty="0"/>
          </a:p>
          <a:p>
            <a:r>
              <a:rPr lang="en-US" sz="3600" dirty="0"/>
              <a:t>So……</a:t>
            </a:r>
          </a:p>
          <a:p>
            <a:endParaRPr lang="en-US" dirty="0"/>
          </a:p>
          <a:p>
            <a:r>
              <a:rPr lang="en-US" sz="4800" b="1" dirty="0"/>
              <a:t>I started one. </a:t>
            </a:r>
          </a:p>
        </p:txBody>
      </p:sp>
      <p:pic>
        <p:nvPicPr>
          <p:cNvPr id="3" name="Picture 2">
            <a:extLst>
              <a:ext uri="{FF2B5EF4-FFF2-40B4-BE49-F238E27FC236}">
                <a16:creationId xmlns:a16="http://schemas.microsoft.com/office/drawing/2014/main" id="{7A6C4F12-F811-BEAD-99B4-8F599FCEC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487" y="370355"/>
            <a:ext cx="4452730" cy="5936974"/>
          </a:xfrm>
          <a:prstGeom prst="rect">
            <a:avLst/>
          </a:prstGeom>
        </p:spPr>
      </p:pic>
    </p:spTree>
    <p:extLst>
      <p:ext uri="{BB962C8B-B14F-4D97-AF65-F5344CB8AC3E}">
        <p14:creationId xmlns:p14="http://schemas.microsoft.com/office/powerpoint/2010/main" val="1420797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31FBB-A1E9-28E3-5657-783838309271}"/>
              </a:ext>
            </a:extLst>
          </p:cNvPr>
          <p:cNvSpPr txBox="1"/>
          <p:nvPr/>
        </p:nvSpPr>
        <p:spPr>
          <a:xfrm>
            <a:off x="235672" y="131973"/>
            <a:ext cx="6827738" cy="6032421"/>
          </a:xfrm>
          <a:prstGeom prst="rect">
            <a:avLst/>
          </a:prstGeom>
          <a:noFill/>
        </p:spPr>
        <p:txBody>
          <a:bodyPr wrap="square" rtlCol="0">
            <a:spAutoFit/>
          </a:bodyPr>
          <a:lstStyle/>
          <a:p>
            <a:pPr algn="ctr"/>
            <a:r>
              <a:rPr lang="en-US" sz="5400" b="1" dirty="0"/>
              <a:t>Let’s make it official!</a:t>
            </a:r>
          </a:p>
          <a:p>
            <a:endParaRPr lang="en-US" sz="4400" b="1" dirty="0"/>
          </a:p>
          <a:p>
            <a:endParaRPr lang="en-US" sz="4400" b="1" dirty="0"/>
          </a:p>
          <a:p>
            <a:pPr marL="571500" indent="-571500">
              <a:buFont typeface="Arial" panose="020B0604020202020204" pitchFamily="34" charset="0"/>
              <a:buChar char="•"/>
            </a:pPr>
            <a:r>
              <a:rPr lang="en-US" sz="4000" dirty="0"/>
              <a:t>Contacted the Kansas Brain Injury Association and they listed our group on the website</a:t>
            </a:r>
          </a:p>
          <a:p>
            <a:endParaRPr lang="en-US" sz="4000" dirty="0"/>
          </a:p>
          <a:p>
            <a:endParaRPr lang="en-US" sz="4400" dirty="0"/>
          </a:p>
        </p:txBody>
      </p:sp>
      <p:pic>
        <p:nvPicPr>
          <p:cNvPr id="5" name="Picture 4">
            <a:extLst>
              <a:ext uri="{FF2B5EF4-FFF2-40B4-BE49-F238E27FC236}">
                <a16:creationId xmlns:a16="http://schemas.microsoft.com/office/drawing/2014/main" id="{3EB4B5EC-1AF7-0922-CC58-D8269690D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097" y="131974"/>
            <a:ext cx="5276231" cy="6594054"/>
          </a:xfrm>
          <a:prstGeom prst="rect">
            <a:avLst/>
          </a:prstGeom>
        </p:spPr>
      </p:pic>
    </p:spTree>
    <p:extLst>
      <p:ext uri="{BB962C8B-B14F-4D97-AF65-F5344CB8AC3E}">
        <p14:creationId xmlns:p14="http://schemas.microsoft.com/office/powerpoint/2010/main" val="190475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A27E6-2E72-7CA9-CE42-4A9A351801B1}"/>
              </a:ext>
            </a:extLst>
          </p:cNvPr>
          <p:cNvSpPr txBox="1"/>
          <p:nvPr/>
        </p:nvSpPr>
        <p:spPr>
          <a:xfrm>
            <a:off x="116402" y="105013"/>
            <a:ext cx="6947007" cy="6894195"/>
          </a:xfrm>
          <a:prstGeom prst="rect">
            <a:avLst/>
          </a:prstGeom>
          <a:noFill/>
        </p:spPr>
        <p:txBody>
          <a:bodyPr wrap="square" rtlCol="0">
            <a:spAutoFit/>
          </a:bodyPr>
          <a:lstStyle/>
          <a:p>
            <a:r>
              <a:rPr lang="en-US" sz="4800" b="1" dirty="0"/>
              <a:t>Our First Meeting</a:t>
            </a:r>
          </a:p>
          <a:p>
            <a:endParaRPr lang="en-US" dirty="0"/>
          </a:p>
          <a:p>
            <a:r>
              <a:rPr lang="en-US" sz="4000" dirty="0"/>
              <a:t>Our First Meeting- August 2023</a:t>
            </a:r>
          </a:p>
          <a:p>
            <a:r>
              <a:rPr lang="en-US" sz="4000" dirty="0"/>
              <a:t>Hutchinson Regional Medical Center</a:t>
            </a:r>
          </a:p>
          <a:p>
            <a:endParaRPr lang="en-US" sz="1600" dirty="0"/>
          </a:p>
          <a:p>
            <a:r>
              <a:rPr lang="en-US" sz="4000" dirty="0"/>
              <a:t>Our first meeting was in August of 2023. </a:t>
            </a:r>
          </a:p>
          <a:p>
            <a:r>
              <a:rPr lang="en-US" sz="4000" dirty="0"/>
              <a:t>Attendance: </a:t>
            </a:r>
          </a:p>
          <a:p>
            <a:pPr marL="571500" indent="-571500">
              <a:buFont typeface="Arial" panose="020B0604020202020204" pitchFamily="34" charset="0"/>
              <a:buChar char="•"/>
            </a:pPr>
            <a:r>
              <a:rPr lang="en-US" sz="4000" dirty="0"/>
              <a:t>My mom </a:t>
            </a:r>
          </a:p>
          <a:p>
            <a:pPr marL="571500" indent="-571500">
              <a:buFont typeface="Arial" panose="020B0604020202020204" pitchFamily="34" charset="0"/>
              <a:buChar char="•"/>
            </a:pPr>
            <a:r>
              <a:rPr lang="en-US" sz="4000" dirty="0"/>
              <a:t>My mother in-law</a:t>
            </a:r>
          </a:p>
          <a:p>
            <a:endParaRPr lang="en-US" sz="4000" dirty="0"/>
          </a:p>
        </p:txBody>
      </p:sp>
      <p:pic>
        <p:nvPicPr>
          <p:cNvPr id="3" name="Picture 2">
            <a:extLst>
              <a:ext uri="{FF2B5EF4-FFF2-40B4-BE49-F238E27FC236}">
                <a16:creationId xmlns:a16="http://schemas.microsoft.com/office/drawing/2014/main" id="{D6E76AFD-52D1-008D-7A4D-5800DBBDFD2B}"/>
              </a:ext>
            </a:extLst>
          </p:cNvPr>
          <p:cNvPicPr>
            <a:picLocks noChangeAspect="1"/>
          </p:cNvPicPr>
          <p:nvPr/>
        </p:nvPicPr>
        <p:blipFill>
          <a:blip r:embed="rId3">
            <a:extLst>
              <a:ext uri="{28A0092B-C50C-407E-A947-70E740481C1C}">
                <a14:useLocalDpi xmlns:a14="http://schemas.microsoft.com/office/drawing/2010/main" val="0"/>
              </a:ext>
            </a:extLst>
          </a:blip>
          <a:srcRect l="14481" t="13653" r="18290" b="28219"/>
          <a:stretch>
            <a:fillRect/>
          </a:stretch>
        </p:blipFill>
        <p:spPr>
          <a:xfrm>
            <a:off x="6787023" y="861391"/>
            <a:ext cx="5176053" cy="4475298"/>
          </a:xfrm>
          <a:prstGeom prst="rect">
            <a:avLst/>
          </a:prstGeom>
        </p:spPr>
      </p:pic>
    </p:spTree>
    <p:extLst>
      <p:ext uri="{BB962C8B-B14F-4D97-AF65-F5344CB8AC3E}">
        <p14:creationId xmlns:p14="http://schemas.microsoft.com/office/powerpoint/2010/main" val="2414999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C8B29E-E5C2-D2BB-3F76-CB0D9B81BA43}"/>
              </a:ext>
            </a:extLst>
          </p:cNvPr>
          <p:cNvSpPr txBox="1"/>
          <p:nvPr/>
        </p:nvSpPr>
        <p:spPr>
          <a:xfrm>
            <a:off x="122548" y="339364"/>
            <a:ext cx="8305835" cy="6247864"/>
          </a:xfrm>
          <a:prstGeom prst="rect">
            <a:avLst/>
          </a:prstGeom>
          <a:noFill/>
        </p:spPr>
        <p:txBody>
          <a:bodyPr wrap="square" rtlCol="0">
            <a:spAutoFit/>
          </a:bodyPr>
          <a:lstStyle/>
          <a:p>
            <a:pPr algn="ctr"/>
            <a:r>
              <a:rPr lang="en-US" sz="6000" b="1" dirty="0"/>
              <a:t>Spreading the Word</a:t>
            </a:r>
          </a:p>
          <a:p>
            <a:r>
              <a:rPr lang="en-US" sz="4000" dirty="0"/>
              <a:t>To find members I:</a:t>
            </a:r>
          </a:p>
          <a:p>
            <a:endParaRPr lang="en-US" sz="1600" dirty="0"/>
          </a:p>
          <a:p>
            <a:pPr marL="457200" indent="-457200">
              <a:buFont typeface="Arial" panose="020B0604020202020204" pitchFamily="34" charset="0"/>
              <a:buChar char="•"/>
            </a:pPr>
            <a:r>
              <a:rPr lang="en-US" sz="4000" dirty="0"/>
              <a:t>Made flyers</a:t>
            </a:r>
          </a:p>
          <a:p>
            <a:pPr marL="457200" indent="-457200">
              <a:buFont typeface="Arial" panose="020B0604020202020204" pitchFamily="34" charset="0"/>
              <a:buChar char="•"/>
            </a:pPr>
            <a:r>
              <a:rPr lang="en-US" sz="4000" dirty="0"/>
              <a:t>Posted them around town</a:t>
            </a:r>
          </a:p>
          <a:p>
            <a:pPr marL="457200" indent="-457200">
              <a:buFont typeface="Arial" panose="020B0604020202020204" pitchFamily="34" charset="0"/>
              <a:buChar char="•"/>
            </a:pPr>
            <a:r>
              <a:rPr lang="en-US" sz="4000" dirty="0"/>
              <a:t>Shared them at clinics and therapy offices</a:t>
            </a:r>
          </a:p>
          <a:p>
            <a:pPr marL="457200" indent="-457200">
              <a:buFont typeface="Arial" panose="020B0604020202020204" pitchFamily="34" charset="0"/>
              <a:buChar char="•"/>
            </a:pPr>
            <a:r>
              <a:rPr lang="en-US" sz="4000" dirty="0"/>
              <a:t>Talked to anyone who would listen</a:t>
            </a:r>
          </a:p>
          <a:p>
            <a:endParaRPr lang="en-US" sz="4000" dirty="0"/>
          </a:p>
          <a:p>
            <a:r>
              <a:rPr lang="en-US" sz="4000" dirty="0"/>
              <a:t>Sometimes you just have to start small.</a:t>
            </a:r>
          </a:p>
        </p:txBody>
      </p:sp>
      <p:pic>
        <p:nvPicPr>
          <p:cNvPr id="2" name="Picture 1">
            <a:extLst>
              <a:ext uri="{FF2B5EF4-FFF2-40B4-BE49-F238E27FC236}">
                <a16:creationId xmlns:a16="http://schemas.microsoft.com/office/drawing/2014/main" id="{99D5E264-22B6-EAAF-F1CC-137AA286B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791" y="339364"/>
            <a:ext cx="4197661" cy="5353150"/>
          </a:xfrm>
          <a:prstGeom prst="rect">
            <a:avLst/>
          </a:prstGeom>
          <a:ln>
            <a:solidFill>
              <a:schemeClr val="tx1"/>
            </a:solidFill>
          </a:ln>
        </p:spPr>
      </p:pic>
    </p:spTree>
    <p:extLst>
      <p:ext uri="{BB962C8B-B14F-4D97-AF65-F5344CB8AC3E}">
        <p14:creationId xmlns:p14="http://schemas.microsoft.com/office/powerpoint/2010/main" val="2197626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B69180-BB98-0B99-E81B-9FFA2B2E39EC}"/>
              </a:ext>
            </a:extLst>
          </p:cNvPr>
          <p:cNvSpPr txBox="1"/>
          <p:nvPr/>
        </p:nvSpPr>
        <p:spPr>
          <a:xfrm>
            <a:off x="1140643" y="914400"/>
            <a:ext cx="10341204" cy="1015663"/>
          </a:xfrm>
          <a:prstGeom prst="rect">
            <a:avLst/>
          </a:prstGeom>
          <a:noFill/>
        </p:spPr>
        <p:txBody>
          <a:bodyPr wrap="square" rtlCol="0">
            <a:spAutoFit/>
          </a:bodyPr>
          <a:lstStyle/>
          <a:p>
            <a:pPr algn="ctr"/>
            <a:r>
              <a:rPr lang="en-US" sz="6000" dirty="0"/>
              <a:t>Christian Found Us!</a:t>
            </a:r>
          </a:p>
        </p:txBody>
      </p:sp>
      <p:pic>
        <p:nvPicPr>
          <p:cNvPr id="1026" name="Picture 2" descr="May be an image of text">
            <a:extLst>
              <a:ext uri="{FF2B5EF4-FFF2-40B4-BE49-F238E27FC236}">
                <a16:creationId xmlns:a16="http://schemas.microsoft.com/office/drawing/2014/main" id="{8B4A834D-4D59-53CB-8C30-D989D01AF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472" y="1930063"/>
            <a:ext cx="4874443" cy="487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53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E8FA1-3A5F-1153-EEA6-C898E19B4E64}"/>
              </a:ext>
            </a:extLst>
          </p:cNvPr>
          <p:cNvSpPr txBox="1"/>
          <p:nvPr/>
        </p:nvSpPr>
        <p:spPr>
          <a:xfrm>
            <a:off x="189450" y="-302791"/>
            <a:ext cx="11576115" cy="5986254"/>
          </a:xfrm>
          <a:prstGeom prst="rect">
            <a:avLst/>
          </a:prstGeom>
          <a:noFill/>
        </p:spPr>
        <p:txBody>
          <a:bodyPr wrap="square" rtlCol="0">
            <a:spAutoFit/>
          </a:bodyPr>
          <a:lstStyle/>
          <a:p>
            <a:pPr algn="ctr"/>
            <a:r>
              <a:rPr lang="en-US" sz="6600" b="1" dirty="0"/>
              <a:t>Community Outreach</a:t>
            </a:r>
          </a:p>
          <a:p>
            <a:pPr algn="ctr"/>
            <a:endParaRPr lang="en-US" sz="1200" b="1" dirty="0"/>
          </a:p>
          <a:p>
            <a:r>
              <a:rPr lang="en-US" sz="4000" dirty="0"/>
              <a:t>We hosted a booth at Hutchinson’s </a:t>
            </a:r>
            <a:r>
              <a:rPr lang="en-US" sz="4000" b="1" dirty="0"/>
              <a:t>Third Thursday </a:t>
            </a:r>
            <a:r>
              <a:rPr lang="en-US" sz="4000" dirty="0"/>
              <a:t>event the past two years.</a:t>
            </a:r>
          </a:p>
          <a:p>
            <a:endParaRPr lang="en-US" sz="100" dirty="0"/>
          </a:p>
          <a:p>
            <a:endParaRPr lang="en-US" sz="2400" dirty="0"/>
          </a:p>
          <a:p>
            <a:endParaRPr lang="en-US" sz="4000" dirty="0"/>
          </a:p>
          <a:p>
            <a:pPr marL="571500" indent="-571500">
              <a:buFont typeface="Arial" panose="020B0604020202020204" pitchFamily="34" charset="0"/>
              <a:buChar char="•"/>
            </a:pPr>
            <a:r>
              <a:rPr lang="en-US" sz="4000" dirty="0"/>
              <a:t>Posters</a:t>
            </a:r>
          </a:p>
          <a:p>
            <a:pPr marL="571500" indent="-571500">
              <a:buFont typeface="Arial" panose="020B0604020202020204" pitchFamily="34" charset="0"/>
              <a:buChar char="•"/>
            </a:pPr>
            <a:r>
              <a:rPr lang="en-US" sz="4000" dirty="0"/>
              <a:t>Brain games</a:t>
            </a:r>
          </a:p>
          <a:p>
            <a:pPr marL="571500" indent="-571500">
              <a:buFont typeface="Arial" panose="020B0604020202020204" pitchFamily="34" charset="0"/>
              <a:buChar char="•"/>
            </a:pPr>
            <a:r>
              <a:rPr lang="en-US" sz="4000" dirty="0"/>
              <a:t>Community </a:t>
            </a:r>
          </a:p>
          <a:p>
            <a:r>
              <a:rPr lang="en-US" sz="4000" dirty="0"/>
              <a:t>      conversations</a:t>
            </a:r>
          </a:p>
        </p:txBody>
      </p:sp>
      <p:pic>
        <p:nvPicPr>
          <p:cNvPr id="2" name="Picture 2" descr="No photo description available.">
            <a:extLst>
              <a:ext uri="{FF2B5EF4-FFF2-40B4-BE49-F238E27FC236}">
                <a16:creationId xmlns:a16="http://schemas.microsoft.com/office/drawing/2014/main" id="{34D5C3DB-4EA2-1E88-80D3-C9E051836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958" y="1698725"/>
            <a:ext cx="3460550" cy="346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35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7F24-2B6F-791A-A5E1-AF013C5454CF}"/>
              </a:ext>
            </a:extLst>
          </p:cNvPr>
          <p:cNvPicPr>
            <a:picLocks noChangeAspect="1"/>
          </p:cNvPicPr>
          <p:nvPr/>
        </p:nvPicPr>
        <p:blipFill>
          <a:blip r:embed="rId3">
            <a:extLst>
              <a:ext uri="{28A0092B-C50C-407E-A947-70E740481C1C}">
                <a14:useLocalDpi xmlns:a14="http://schemas.microsoft.com/office/drawing/2010/main" val="0"/>
              </a:ext>
            </a:extLst>
          </a:blip>
          <a:srcRect l="70531" t="1900" b="1"/>
          <a:stretch>
            <a:fillRect/>
          </a:stretch>
        </p:blipFill>
        <p:spPr>
          <a:xfrm rot="5400000">
            <a:off x="6336193" y="1323564"/>
            <a:ext cx="4292301" cy="6601488"/>
          </a:xfrm>
          <a:prstGeom prst="rect">
            <a:avLst/>
          </a:prstGeom>
        </p:spPr>
      </p:pic>
      <p:pic>
        <p:nvPicPr>
          <p:cNvPr id="4" name="Picture 3">
            <a:extLst>
              <a:ext uri="{FF2B5EF4-FFF2-40B4-BE49-F238E27FC236}">
                <a16:creationId xmlns:a16="http://schemas.microsoft.com/office/drawing/2014/main" id="{6DB44BE4-C536-FA67-4203-24CF4B6E145D}"/>
              </a:ext>
            </a:extLst>
          </p:cNvPr>
          <p:cNvPicPr>
            <a:picLocks noChangeAspect="1"/>
          </p:cNvPicPr>
          <p:nvPr/>
        </p:nvPicPr>
        <p:blipFill>
          <a:blip r:embed="rId4">
            <a:extLst>
              <a:ext uri="{28A0092B-C50C-407E-A947-70E740481C1C}">
                <a14:useLocalDpi xmlns:a14="http://schemas.microsoft.com/office/drawing/2010/main" val="0"/>
              </a:ext>
            </a:extLst>
          </a:blip>
          <a:srcRect l="12914" t="1764" r="6357"/>
          <a:stretch>
            <a:fillRect/>
          </a:stretch>
        </p:blipFill>
        <p:spPr>
          <a:xfrm>
            <a:off x="344558" y="2478158"/>
            <a:ext cx="4704520" cy="4292300"/>
          </a:xfrm>
          <a:prstGeom prst="rect">
            <a:avLst/>
          </a:prstGeom>
        </p:spPr>
      </p:pic>
      <p:sp>
        <p:nvSpPr>
          <p:cNvPr id="5" name="TextBox 4">
            <a:extLst>
              <a:ext uri="{FF2B5EF4-FFF2-40B4-BE49-F238E27FC236}">
                <a16:creationId xmlns:a16="http://schemas.microsoft.com/office/drawing/2014/main" id="{28420108-6CD8-307F-9E37-C57178DDFAC2}"/>
              </a:ext>
            </a:extLst>
          </p:cNvPr>
          <p:cNvSpPr txBox="1"/>
          <p:nvPr/>
        </p:nvSpPr>
        <p:spPr>
          <a:xfrm>
            <a:off x="212035" y="178135"/>
            <a:ext cx="11635407" cy="2400657"/>
          </a:xfrm>
          <a:prstGeom prst="rect">
            <a:avLst/>
          </a:prstGeom>
          <a:noFill/>
        </p:spPr>
        <p:txBody>
          <a:bodyPr wrap="square" rtlCol="0">
            <a:spAutoFit/>
          </a:bodyPr>
          <a:lstStyle/>
          <a:p>
            <a:pPr algn="ctr"/>
            <a:r>
              <a:rPr lang="en-US" sz="6600" dirty="0"/>
              <a:t>“How have I used my brain </a:t>
            </a:r>
          </a:p>
          <a:p>
            <a:pPr algn="ctr"/>
            <a:r>
              <a:rPr lang="en-US" sz="6600" dirty="0"/>
              <a:t>	today??”</a:t>
            </a:r>
          </a:p>
          <a:p>
            <a:endParaRPr lang="en-US" dirty="0"/>
          </a:p>
        </p:txBody>
      </p:sp>
    </p:spTree>
    <p:extLst>
      <p:ext uri="{BB962C8B-B14F-4D97-AF65-F5344CB8AC3E}">
        <p14:creationId xmlns:p14="http://schemas.microsoft.com/office/powerpoint/2010/main" val="54469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B2839-31BC-E12B-5BCF-57ECA6C48914}"/>
              </a:ext>
            </a:extLst>
          </p:cNvPr>
          <p:cNvSpPr>
            <a:spLocks noGrp="1"/>
          </p:cNvSpPr>
          <p:nvPr>
            <p:ph type="title"/>
          </p:nvPr>
        </p:nvSpPr>
        <p:spPr>
          <a:xfrm>
            <a:off x="622169" y="-87362"/>
            <a:ext cx="10382839" cy="2434636"/>
          </a:xfrm>
        </p:spPr>
        <p:txBody>
          <a:bodyPr>
            <a:normAutofit/>
          </a:bodyPr>
          <a:lstStyle/>
          <a:p>
            <a:pPr algn="ctr"/>
            <a:r>
              <a:rPr lang="en-US" sz="4000" b="1" dirty="0"/>
              <a:t>Introduction </a:t>
            </a:r>
            <a:br>
              <a:rPr lang="en-US" sz="4000" b="1" dirty="0"/>
            </a:br>
            <a:r>
              <a:rPr lang="en-US" sz="3600" b="1" dirty="0"/>
              <a:t>Many people in this room understand brain injury. </a:t>
            </a:r>
            <a:endParaRPr lang="en-US" sz="4000" b="1" dirty="0"/>
          </a:p>
        </p:txBody>
      </p:sp>
      <p:sp>
        <p:nvSpPr>
          <p:cNvPr id="3" name="Content Placeholder 2">
            <a:extLst>
              <a:ext uri="{FF2B5EF4-FFF2-40B4-BE49-F238E27FC236}">
                <a16:creationId xmlns:a16="http://schemas.microsoft.com/office/drawing/2014/main" id="{247C6F55-5D5D-99AC-A81D-3B126B67F6FF}"/>
              </a:ext>
            </a:extLst>
          </p:cNvPr>
          <p:cNvSpPr>
            <a:spLocks noGrp="1"/>
          </p:cNvSpPr>
          <p:nvPr>
            <p:ph idx="1"/>
          </p:nvPr>
        </p:nvSpPr>
        <p:spPr>
          <a:xfrm>
            <a:off x="192157" y="1696996"/>
            <a:ext cx="7003774" cy="4829700"/>
          </a:xfrm>
        </p:spPr>
        <p:txBody>
          <a:bodyPr>
            <a:normAutofit fontScale="92500"/>
          </a:bodyPr>
          <a:lstStyle/>
          <a:p>
            <a:pPr marL="0" indent="0">
              <a:buNone/>
            </a:pPr>
            <a:r>
              <a:rPr lang="en-US" sz="3600" dirty="0"/>
              <a:t>You may be:</a:t>
            </a:r>
          </a:p>
          <a:p>
            <a:r>
              <a:rPr lang="en-US" sz="4000" dirty="0"/>
              <a:t>Living with a brain injury</a:t>
            </a:r>
          </a:p>
          <a:p>
            <a:r>
              <a:rPr lang="en-US" sz="4000" dirty="0"/>
              <a:t>Caring for someone who has one</a:t>
            </a:r>
          </a:p>
          <a:p>
            <a:r>
              <a:rPr lang="en-US" sz="4000" dirty="0"/>
              <a:t>A professional helping survivors regain independence</a:t>
            </a:r>
          </a:p>
          <a:p>
            <a:endParaRPr lang="en-US" dirty="0"/>
          </a:p>
          <a:p>
            <a:pPr marL="0" indent="0">
              <a:buNone/>
            </a:pPr>
            <a:r>
              <a:rPr lang="en-US" sz="3600" dirty="0"/>
              <a:t>Today I’d like to share part of my journey. </a:t>
            </a:r>
          </a:p>
        </p:txBody>
      </p:sp>
      <p:pic>
        <p:nvPicPr>
          <p:cNvPr id="7" name="Picture 6">
            <a:extLst>
              <a:ext uri="{FF2B5EF4-FFF2-40B4-BE49-F238E27FC236}">
                <a16:creationId xmlns:a16="http://schemas.microsoft.com/office/drawing/2014/main" id="{FA65E2B3-328F-9F75-9119-E64D372B0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712008"/>
            <a:ext cx="4989443" cy="4989443"/>
          </a:xfrm>
          <a:prstGeom prst="rect">
            <a:avLst/>
          </a:prstGeom>
        </p:spPr>
      </p:pic>
    </p:spTree>
    <p:extLst>
      <p:ext uri="{BB962C8B-B14F-4D97-AF65-F5344CB8AC3E}">
        <p14:creationId xmlns:p14="http://schemas.microsoft.com/office/powerpoint/2010/main" val="32956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0DBCCF-C7BD-3ACA-5D72-1A50F5D0388E}"/>
              </a:ext>
            </a:extLst>
          </p:cNvPr>
          <p:cNvSpPr txBox="1"/>
          <p:nvPr/>
        </p:nvSpPr>
        <p:spPr>
          <a:xfrm>
            <a:off x="1605807" y="99575"/>
            <a:ext cx="8980386" cy="1384995"/>
          </a:xfrm>
          <a:prstGeom prst="rect">
            <a:avLst/>
          </a:prstGeom>
          <a:noFill/>
        </p:spPr>
        <p:txBody>
          <a:bodyPr wrap="square" rtlCol="0">
            <a:spAutoFit/>
          </a:bodyPr>
          <a:lstStyle/>
          <a:p>
            <a:r>
              <a:rPr lang="en-US" sz="6600" dirty="0"/>
              <a:t>BrainInjuryMatters.org</a:t>
            </a:r>
          </a:p>
          <a:p>
            <a:endParaRPr lang="en-US" dirty="0"/>
          </a:p>
        </p:txBody>
      </p:sp>
      <p:pic>
        <p:nvPicPr>
          <p:cNvPr id="4" name="Picture 3">
            <a:extLst>
              <a:ext uri="{FF2B5EF4-FFF2-40B4-BE49-F238E27FC236}">
                <a16:creationId xmlns:a16="http://schemas.microsoft.com/office/drawing/2014/main" id="{B0C9FE61-E5C5-8DF2-93ED-95C5B3388AB0}"/>
              </a:ext>
            </a:extLst>
          </p:cNvPr>
          <p:cNvPicPr>
            <a:picLocks noChangeAspect="1"/>
          </p:cNvPicPr>
          <p:nvPr/>
        </p:nvPicPr>
        <p:blipFill>
          <a:blip r:embed="rId3"/>
          <a:stretch>
            <a:fillRect/>
          </a:stretch>
        </p:blipFill>
        <p:spPr>
          <a:xfrm>
            <a:off x="6128385" y="1303010"/>
            <a:ext cx="4171023" cy="5455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8E935713-BC0F-E617-DD47-ABF1A5EFC383}"/>
              </a:ext>
            </a:extLst>
          </p:cNvPr>
          <p:cNvPicPr>
            <a:picLocks noChangeAspect="1"/>
          </p:cNvPicPr>
          <p:nvPr/>
        </p:nvPicPr>
        <p:blipFill>
          <a:blip r:embed="rId4"/>
          <a:stretch>
            <a:fillRect/>
          </a:stretch>
        </p:blipFill>
        <p:spPr>
          <a:xfrm>
            <a:off x="1319022" y="1303010"/>
            <a:ext cx="4522578" cy="5455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1894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9AFD8-B8D7-6EC9-F830-60A35D69FB68}"/>
              </a:ext>
            </a:extLst>
          </p:cNvPr>
          <p:cNvSpPr txBox="1"/>
          <p:nvPr/>
        </p:nvSpPr>
        <p:spPr>
          <a:xfrm>
            <a:off x="3419744" y="22984"/>
            <a:ext cx="9803876" cy="1323439"/>
          </a:xfrm>
          <a:prstGeom prst="rect">
            <a:avLst/>
          </a:prstGeom>
          <a:noFill/>
        </p:spPr>
        <p:txBody>
          <a:bodyPr wrap="square" rtlCol="0">
            <a:spAutoFit/>
          </a:bodyPr>
          <a:lstStyle/>
          <a:p>
            <a:r>
              <a:rPr lang="en-US" sz="4000" dirty="0"/>
              <a:t>Mindsourececolorado.org</a:t>
            </a:r>
          </a:p>
          <a:p>
            <a:endParaRPr lang="en-US" sz="4000" dirty="0"/>
          </a:p>
        </p:txBody>
      </p:sp>
      <p:pic>
        <p:nvPicPr>
          <p:cNvPr id="4" name="Picture 3">
            <a:extLst>
              <a:ext uri="{FF2B5EF4-FFF2-40B4-BE49-F238E27FC236}">
                <a16:creationId xmlns:a16="http://schemas.microsoft.com/office/drawing/2014/main" id="{8BC196F3-435C-E1B5-521A-A0AA7D1244C1}"/>
              </a:ext>
            </a:extLst>
          </p:cNvPr>
          <p:cNvPicPr>
            <a:picLocks noChangeAspect="1"/>
          </p:cNvPicPr>
          <p:nvPr/>
        </p:nvPicPr>
        <p:blipFill>
          <a:blip r:embed="rId3"/>
          <a:stretch>
            <a:fillRect/>
          </a:stretch>
        </p:blipFill>
        <p:spPr>
          <a:xfrm>
            <a:off x="2809875" y="1109662"/>
            <a:ext cx="6572250" cy="4638675"/>
          </a:xfrm>
          <a:prstGeom prst="rect">
            <a:avLst/>
          </a:prstGeom>
        </p:spPr>
      </p:pic>
    </p:spTree>
    <p:extLst>
      <p:ext uri="{BB962C8B-B14F-4D97-AF65-F5344CB8AC3E}">
        <p14:creationId xmlns:p14="http://schemas.microsoft.com/office/powerpoint/2010/main" val="235331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CFA3D-F1A0-30FC-D6D3-6D0632132B4B}"/>
              </a:ext>
            </a:extLst>
          </p:cNvPr>
          <p:cNvSpPr txBox="1"/>
          <p:nvPr/>
        </p:nvSpPr>
        <p:spPr>
          <a:xfrm>
            <a:off x="7239785" y="122550"/>
            <a:ext cx="4515440" cy="2800767"/>
          </a:xfrm>
          <a:prstGeom prst="rect">
            <a:avLst/>
          </a:prstGeom>
          <a:noFill/>
        </p:spPr>
        <p:txBody>
          <a:bodyPr wrap="square" rtlCol="0">
            <a:spAutoFit/>
          </a:bodyPr>
          <a:lstStyle/>
          <a:p>
            <a:pPr algn="ctr"/>
            <a:r>
              <a:rPr lang="en-US" sz="4400" b="1" dirty="0" err="1"/>
              <a:t>Brain&amp;Life</a:t>
            </a:r>
            <a:r>
              <a:rPr lang="en-US" sz="4400" b="1" dirty="0"/>
              <a:t> Magazine</a:t>
            </a:r>
          </a:p>
          <a:p>
            <a:pPr algn="ctr"/>
            <a:endParaRPr lang="en-US" sz="4400" b="1" dirty="0"/>
          </a:p>
          <a:p>
            <a:pPr algn="ctr"/>
            <a:r>
              <a:rPr lang="en-US" sz="4400" b="1" dirty="0"/>
              <a:t>It’s FREE!!</a:t>
            </a:r>
          </a:p>
        </p:txBody>
      </p:sp>
      <p:pic>
        <p:nvPicPr>
          <p:cNvPr id="4" name="Picture 3">
            <a:extLst>
              <a:ext uri="{FF2B5EF4-FFF2-40B4-BE49-F238E27FC236}">
                <a16:creationId xmlns:a16="http://schemas.microsoft.com/office/drawing/2014/main" id="{050A3B5D-47FC-82B3-17CD-38C81A234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27" y="205469"/>
            <a:ext cx="6892213" cy="6058642"/>
          </a:xfrm>
          <a:prstGeom prst="rect">
            <a:avLst/>
          </a:prstGeom>
        </p:spPr>
      </p:pic>
      <p:pic>
        <p:nvPicPr>
          <p:cNvPr id="6" name="Picture 5">
            <a:extLst>
              <a:ext uri="{FF2B5EF4-FFF2-40B4-BE49-F238E27FC236}">
                <a16:creationId xmlns:a16="http://schemas.microsoft.com/office/drawing/2014/main" id="{8344212A-724F-DC69-B36A-E2F1D8CF3A97}"/>
              </a:ext>
            </a:extLst>
          </p:cNvPr>
          <p:cNvPicPr>
            <a:picLocks noChangeAspect="1"/>
          </p:cNvPicPr>
          <p:nvPr/>
        </p:nvPicPr>
        <p:blipFill>
          <a:blip r:embed="rId4"/>
          <a:stretch>
            <a:fillRect/>
          </a:stretch>
        </p:blipFill>
        <p:spPr>
          <a:xfrm>
            <a:off x="7890235" y="2851510"/>
            <a:ext cx="4006490" cy="4006490"/>
          </a:xfrm>
          <a:prstGeom prst="rect">
            <a:avLst/>
          </a:prstGeom>
        </p:spPr>
      </p:pic>
    </p:spTree>
    <p:extLst>
      <p:ext uri="{BB962C8B-B14F-4D97-AF65-F5344CB8AC3E}">
        <p14:creationId xmlns:p14="http://schemas.microsoft.com/office/powerpoint/2010/main" val="3493276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73A1-F002-D062-6DAF-B6D4D0F9CF75}"/>
              </a:ext>
            </a:extLst>
          </p:cNvPr>
          <p:cNvSpPr txBox="1"/>
          <p:nvPr/>
        </p:nvSpPr>
        <p:spPr>
          <a:xfrm>
            <a:off x="131976" y="151179"/>
            <a:ext cx="11651530" cy="6617196"/>
          </a:xfrm>
          <a:prstGeom prst="rect">
            <a:avLst/>
          </a:prstGeom>
          <a:noFill/>
        </p:spPr>
        <p:txBody>
          <a:bodyPr wrap="square" rtlCol="0">
            <a:spAutoFit/>
          </a:bodyPr>
          <a:lstStyle/>
          <a:p>
            <a:pPr algn="ctr"/>
            <a:r>
              <a:rPr lang="en-US" sz="4800" dirty="0"/>
              <a:t>Books by Brain Injury Survivors</a:t>
            </a:r>
          </a:p>
          <a:p>
            <a:pPr marL="685800" indent="-685800">
              <a:buFont typeface="Arial" panose="020B0604020202020204" pitchFamily="34" charset="0"/>
              <a:buChar char="•"/>
            </a:pPr>
            <a:r>
              <a:rPr lang="en-US" sz="3200" b="1" dirty="0"/>
              <a:t>“I’ll Carry the Fork: Recovering a Life After Brain Injury” </a:t>
            </a:r>
            <a:r>
              <a:rPr lang="en-US" sz="2800" dirty="0"/>
              <a:t>by Kara Swanson</a:t>
            </a:r>
            <a:endParaRPr lang="en-US" sz="3200" dirty="0"/>
          </a:p>
          <a:p>
            <a:pPr marL="685800" indent="-685800">
              <a:buFont typeface="Arial" panose="020B0604020202020204" pitchFamily="34" charset="0"/>
              <a:buChar char="•"/>
            </a:pPr>
            <a:r>
              <a:rPr lang="en-US" sz="3200" b="1" dirty="0"/>
              <a:t>“Brain Injury Rewiring for Survivors: A Lifeline to New Connections” by Carolyn Dolen</a:t>
            </a:r>
            <a:endParaRPr lang="en-US" sz="2800" dirty="0"/>
          </a:p>
          <a:p>
            <a:pPr marL="685800" indent="-685800">
              <a:buFont typeface="Arial" panose="020B0604020202020204" pitchFamily="34" charset="0"/>
              <a:buChar char="•"/>
            </a:pPr>
            <a:r>
              <a:rPr lang="en-US" sz="3200" b="1" dirty="0"/>
              <a:t>“Headstrong: Surviving a Traumatic Brain Injury without Losing My Mind”</a:t>
            </a:r>
            <a:r>
              <a:rPr lang="en-US" sz="3200" dirty="0"/>
              <a:t> </a:t>
            </a:r>
            <a:r>
              <a:rPr lang="en-US" sz="2800" dirty="0"/>
              <a:t>by Donna Valentino</a:t>
            </a:r>
          </a:p>
          <a:p>
            <a:pPr marL="685800" indent="-685800">
              <a:buFont typeface="Arial" panose="020B0604020202020204" pitchFamily="34" charset="0"/>
              <a:buChar char="•"/>
            </a:pPr>
            <a:r>
              <a:rPr lang="en-US" sz="3200" b="1" dirty="0"/>
              <a:t>“Finding True Purpose: Life Beyond the Castle” </a:t>
            </a:r>
            <a:r>
              <a:rPr lang="en-US" sz="2800" dirty="0"/>
              <a:t>by Terri </a:t>
            </a:r>
            <a:r>
              <a:rPr lang="en-US" sz="2800" dirty="0" err="1"/>
              <a:t>Mongait</a:t>
            </a:r>
            <a:endParaRPr lang="en-US" sz="2800" dirty="0"/>
          </a:p>
          <a:p>
            <a:pPr marL="685800" indent="-685800">
              <a:buFont typeface="Arial" panose="020B0604020202020204" pitchFamily="34" charset="0"/>
              <a:buChar char="•"/>
            </a:pPr>
            <a:r>
              <a:rPr lang="en-US" sz="3200" b="1" dirty="0"/>
              <a:t>“Sex with a brain injury: On concussion and recovery” </a:t>
            </a:r>
            <a:r>
              <a:rPr lang="en-US" sz="2800" dirty="0"/>
              <a:t>by Annie </a:t>
            </a:r>
            <a:r>
              <a:rPr lang="en-US" sz="2800" dirty="0" err="1"/>
              <a:t>Liontas</a:t>
            </a:r>
            <a:endParaRPr lang="en-US" sz="2800" dirty="0"/>
          </a:p>
          <a:p>
            <a:pPr marL="685800" indent="-685800">
              <a:buFont typeface="Arial" panose="020B0604020202020204" pitchFamily="34" charset="0"/>
              <a:buChar char="•"/>
            </a:pPr>
            <a:r>
              <a:rPr lang="en-US" sz="3200" b="1" dirty="0"/>
              <a:t>“Where is the Mango Princess: A journey back from brain injury”</a:t>
            </a:r>
            <a:r>
              <a:rPr lang="en-US" sz="2800" dirty="0"/>
              <a:t> by Cathy Crimmins</a:t>
            </a:r>
          </a:p>
          <a:p>
            <a:pPr marL="685800" indent="-685800">
              <a:buFont typeface="Arial" panose="020B0604020202020204" pitchFamily="34" charset="0"/>
              <a:buChar char="•"/>
            </a:pPr>
            <a:r>
              <a:rPr lang="en-US" sz="3200" b="1" dirty="0"/>
              <a:t>“Left Neglected” </a:t>
            </a:r>
            <a:r>
              <a:rPr lang="en-US" sz="2800" dirty="0"/>
              <a:t>by Lisa Genova</a:t>
            </a:r>
            <a:endParaRPr lang="en-US" sz="3200" b="1" dirty="0"/>
          </a:p>
        </p:txBody>
      </p:sp>
    </p:spTree>
    <p:extLst>
      <p:ext uri="{BB962C8B-B14F-4D97-AF65-F5344CB8AC3E}">
        <p14:creationId xmlns:p14="http://schemas.microsoft.com/office/powerpoint/2010/main" val="3678326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F8E71-BEF4-6A6C-6B5A-1DDF29250693}"/>
              </a:ext>
            </a:extLst>
          </p:cNvPr>
          <p:cNvSpPr txBox="1"/>
          <p:nvPr/>
        </p:nvSpPr>
        <p:spPr>
          <a:xfrm>
            <a:off x="525168" y="129381"/>
            <a:ext cx="11057231" cy="6340197"/>
          </a:xfrm>
          <a:prstGeom prst="rect">
            <a:avLst/>
          </a:prstGeom>
          <a:noFill/>
        </p:spPr>
        <p:txBody>
          <a:bodyPr wrap="square">
            <a:spAutoFit/>
          </a:bodyPr>
          <a:lstStyle/>
          <a:p>
            <a:pPr algn="ctr"/>
            <a:r>
              <a:rPr lang="en-US" sz="4400" dirty="0"/>
              <a:t>Educational Books about Brain Injury</a:t>
            </a:r>
          </a:p>
          <a:p>
            <a:pPr algn="ctr"/>
            <a:endParaRPr lang="en-US" sz="1000" dirty="0"/>
          </a:p>
          <a:p>
            <a:pPr marL="685800" indent="-685800">
              <a:buFont typeface="Arial" panose="020B0604020202020204" pitchFamily="34" charset="0"/>
              <a:buChar char="•"/>
            </a:pPr>
            <a:r>
              <a:rPr lang="en-US" sz="3200" b="1" dirty="0"/>
              <a:t>“The Traumatized Brain” </a:t>
            </a:r>
            <a:r>
              <a:rPr lang="en-US" sz="2800" dirty="0"/>
              <a:t>by Vani Rao, MBBS, MD and Sandeep Vaishnavi, MD, PhD</a:t>
            </a:r>
          </a:p>
          <a:p>
            <a:pPr marL="685800" indent="-685800">
              <a:buFont typeface="Arial" panose="020B0604020202020204" pitchFamily="34" charset="0"/>
              <a:buChar char="•"/>
            </a:pPr>
            <a:endParaRPr lang="en-US" sz="900" dirty="0"/>
          </a:p>
          <a:p>
            <a:pPr marL="685800" indent="-685800">
              <a:buFont typeface="Arial" panose="020B0604020202020204" pitchFamily="34" charset="0"/>
              <a:buChar char="•"/>
            </a:pPr>
            <a:r>
              <a:rPr lang="en-US" sz="3200" b="1" dirty="0"/>
              <a:t>“Brain Injury Rewiring for Survivors” </a:t>
            </a:r>
            <a:r>
              <a:rPr lang="en-US" sz="2800" dirty="0"/>
              <a:t>by Carolyn E. Dolen, MA</a:t>
            </a:r>
          </a:p>
          <a:p>
            <a:pPr marL="685800" indent="-685800">
              <a:buFont typeface="Arial" panose="020B0604020202020204" pitchFamily="34" charset="0"/>
              <a:buChar char="•"/>
            </a:pPr>
            <a:endParaRPr lang="en-US" sz="800" dirty="0"/>
          </a:p>
          <a:p>
            <a:pPr marL="685800" indent="-685800">
              <a:buFont typeface="Arial" panose="020B0604020202020204" pitchFamily="34" charset="0"/>
              <a:buChar char="•"/>
            </a:pPr>
            <a:r>
              <a:rPr lang="en-US" sz="3200" b="1" dirty="0"/>
              <a:t>“The Mind Electric: A Neurologist on the Strangeness and Wonder of our Brains” </a:t>
            </a:r>
            <a:r>
              <a:rPr lang="en-US" sz="2800" dirty="0"/>
              <a:t>by Pria Anand</a:t>
            </a:r>
          </a:p>
          <a:p>
            <a:pPr marL="685800" indent="-685800">
              <a:buFont typeface="Arial" panose="020B0604020202020204" pitchFamily="34" charset="0"/>
              <a:buChar char="•"/>
            </a:pPr>
            <a:endParaRPr lang="en-US" sz="800" dirty="0"/>
          </a:p>
          <a:p>
            <a:pPr marL="685800" indent="-685800">
              <a:buFont typeface="Arial" panose="020B0604020202020204" pitchFamily="34" charset="0"/>
              <a:buChar char="•"/>
            </a:pPr>
            <a:r>
              <a:rPr lang="en-US" sz="3600" b="1" dirty="0"/>
              <a:t>“Head Cases: Stories of Brain Injury and It’s Aftermath” by Michael Paul Mason</a:t>
            </a:r>
          </a:p>
          <a:p>
            <a:endParaRPr lang="en-US" sz="900" b="1" dirty="0"/>
          </a:p>
          <a:p>
            <a:pPr marL="685800" indent="-685800">
              <a:buFont typeface="Arial" panose="020B0604020202020204" pitchFamily="34" charset="0"/>
              <a:buChar char="•"/>
            </a:pPr>
            <a:r>
              <a:rPr lang="en-US" sz="3200" b="1" dirty="0"/>
              <a:t>“The Hilarious World of Depression” </a:t>
            </a:r>
            <a:r>
              <a:rPr lang="en-US" sz="3200" dirty="0"/>
              <a:t>by John Moe</a:t>
            </a:r>
          </a:p>
          <a:p>
            <a:pPr marL="685800" indent="-685800">
              <a:buFont typeface="Arial" panose="020B0604020202020204" pitchFamily="34" charset="0"/>
              <a:buChar char="•"/>
            </a:pPr>
            <a:endParaRPr lang="en-US" sz="800" dirty="0"/>
          </a:p>
          <a:p>
            <a:pPr marL="685800" indent="-685800">
              <a:buFont typeface="Arial" panose="020B0604020202020204" pitchFamily="34" charset="0"/>
              <a:buChar char="•"/>
            </a:pPr>
            <a:r>
              <a:rPr lang="en-US" sz="3200" b="1" dirty="0"/>
              <a:t>“The Mini ADHD Coach” </a:t>
            </a:r>
            <a:r>
              <a:rPr lang="en-US" sz="2800" dirty="0"/>
              <a:t>by Alice </a:t>
            </a:r>
            <a:r>
              <a:rPr lang="en-US" sz="2800" dirty="0" err="1"/>
              <a:t>Grendron</a:t>
            </a:r>
            <a:endParaRPr lang="en-US" sz="3200" b="1" dirty="0"/>
          </a:p>
          <a:p>
            <a:pPr marL="685800" indent="-685800">
              <a:buFont typeface="Arial" panose="020B0604020202020204" pitchFamily="34" charset="0"/>
              <a:buChar char="•"/>
            </a:pPr>
            <a:endParaRPr lang="en-US" sz="1800" b="1" dirty="0"/>
          </a:p>
        </p:txBody>
      </p:sp>
    </p:spTree>
    <p:extLst>
      <p:ext uri="{BB962C8B-B14F-4D97-AF65-F5344CB8AC3E}">
        <p14:creationId xmlns:p14="http://schemas.microsoft.com/office/powerpoint/2010/main" val="145999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94FE02-BF92-E2A7-E25C-A26077E64B35}"/>
              </a:ext>
            </a:extLst>
          </p:cNvPr>
          <p:cNvSpPr txBox="1"/>
          <p:nvPr/>
        </p:nvSpPr>
        <p:spPr>
          <a:xfrm>
            <a:off x="250972" y="131703"/>
            <a:ext cx="11198906" cy="7140416"/>
          </a:xfrm>
          <a:prstGeom prst="rect">
            <a:avLst/>
          </a:prstGeom>
          <a:noFill/>
        </p:spPr>
        <p:txBody>
          <a:bodyPr wrap="square" rtlCol="0">
            <a:spAutoFit/>
          </a:bodyPr>
          <a:lstStyle/>
          <a:p>
            <a:pPr lvl="1" algn="ctr"/>
            <a:r>
              <a:rPr lang="en-US" sz="4000" b="1" dirty="0"/>
              <a:t>Podcasts</a:t>
            </a:r>
          </a:p>
          <a:p>
            <a:pPr marL="1485900" lvl="2" indent="-571500">
              <a:buFont typeface="Arial" panose="020B0604020202020204" pitchFamily="34" charset="0"/>
              <a:buChar char="•"/>
            </a:pPr>
            <a:r>
              <a:rPr lang="en-US" sz="4000" dirty="0"/>
              <a:t>“Hope Survives” Christabelle Braden</a:t>
            </a:r>
          </a:p>
          <a:p>
            <a:pPr marL="1485900" lvl="2" indent="-571500">
              <a:buFont typeface="Arial" panose="020B0604020202020204" pitchFamily="34" charset="0"/>
              <a:buChar char="•"/>
            </a:pPr>
            <a:r>
              <a:rPr lang="en-US" sz="4000" dirty="0"/>
              <a:t>“Model Systems Knowledge Translation Center” msktc.org</a:t>
            </a:r>
          </a:p>
          <a:p>
            <a:pPr marL="1485900" lvl="2" indent="-571500">
              <a:buFont typeface="Arial" panose="020B0604020202020204" pitchFamily="34" charset="0"/>
              <a:buChar char="•"/>
            </a:pPr>
            <a:r>
              <a:rPr lang="en-US" sz="4000" dirty="0"/>
              <a:t>“Brain Injury Speaks The Podcast” </a:t>
            </a:r>
            <a:r>
              <a:rPr lang="en-US" sz="4000" dirty="0" err="1"/>
              <a:t>OntarioBIA</a:t>
            </a:r>
            <a:endParaRPr lang="en-US" sz="4000" dirty="0"/>
          </a:p>
          <a:p>
            <a:pPr marL="1485900" lvl="2" indent="-571500">
              <a:buFont typeface="Arial" panose="020B0604020202020204" pitchFamily="34" charset="0"/>
              <a:buChar char="•"/>
            </a:pPr>
            <a:r>
              <a:rPr lang="en-US" sz="4000" dirty="0"/>
              <a:t>Neuro Pathways: A Cleveland Clinic Podcast for Medical </a:t>
            </a:r>
            <a:r>
              <a:rPr lang="en-US" sz="4000" dirty="0" err="1"/>
              <a:t>Progessionals</a:t>
            </a:r>
            <a:endParaRPr lang="en-US" sz="4000" dirty="0"/>
          </a:p>
          <a:p>
            <a:pPr marL="1485900" lvl="2" indent="-571500">
              <a:buFont typeface="Arial" panose="020B0604020202020204" pitchFamily="34" charset="0"/>
              <a:buChar char="•"/>
            </a:pPr>
            <a:r>
              <a:rPr lang="en-US" sz="4000" dirty="0"/>
              <a:t>“</a:t>
            </a:r>
            <a:r>
              <a:rPr lang="en-US" sz="4000" dirty="0" err="1"/>
              <a:t>Depresh</a:t>
            </a:r>
            <a:r>
              <a:rPr lang="en-US" sz="4000" dirty="0"/>
              <a:t> Mode with John Moe” </a:t>
            </a:r>
          </a:p>
          <a:p>
            <a:pPr marL="1485900" lvl="2" indent="-571500">
              <a:buFont typeface="Arial" panose="020B0604020202020204" pitchFamily="34" charset="0"/>
              <a:buChar char="•"/>
            </a:pPr>
            <a:r>
              <a:rPr lang="en-US" sz="4000" dirty="0"/>
              <a:t>“ADHD for Smart Ass Women with Tracy Otsuka”</a:t>
            </a:r>
          </a:p>
          <a:p>
            <a:pPr lvl="2"/>
            <a:endParaRPr lang="en-US" sz="4000" dirty="0"/>
          </a:p>
          <a:p>
            <a:endParaRPr lang="en-US" dirty="0"/>
          </a:p>
        </p:txBody>
      </p:sp>
    </p:spTree>
    <p:extLst>
      <p:ext uri="{BB962C8B-B14F-4D97-AF65-F5344CB8AC3E}">
        <p14:creationId xmlns:p14="http://schemas.microsoft.com/office/powerpoint/2010/main" val="2274466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C83C8C-F870-6E5D-F7BF-1CAB640E9A31}"/>
              </a:ext>
            </a:extLst>
          </p:cNvPr>
          <p:cNvSpPr txBox="1"/>
          <p:nvPr/>
        </p:nvSpPr>
        <p:spPr>
          <a:xfrm>
            <a:off x="188536" y="120192"/>
            <a:ext cx="11774077" cy="5170646"/>
          </a:xfrm>
          <a:prstGeom prst="rect">
            <a:avLst/>
          </a:prstGeom>
          <a:noFill/>
        </p:spPr>
        <p:txBody>
          <a:bodyPr wrap="square" rtlCol="0">
            <a:spAutoFit/>
          </a:bodyPr>
          <a:lstStyle/>
          <a:p>
            <a:r>
              <a:rPr lang="en-US" sz="6600" b="1" dirty="0"/>
              <a:t>Speaker </a:t>
            </a:r>
          </a:p>
          <a:p>
            <a:pPr marL="571500" indent="-571500">
              <a:buFont typeface="Arial" panose="020B0604020202020204" pitchFamily="34" charset="0"/>
              <a:buChar char="•"/>
            </a:pPr>
            <a:r>
              <a:rPr lang="en-US" sz="6600" b="1" dirty="0"/>
              <a:t>Jennifer Vaughn, SLP and Regional Director of “Minds Matter”</a:t>
            </a:r>
          </a:p>
          <a:p>
            <a:endParaRPr lang="en-US" sz="6600" b="1" dirty="0"/>
          </a:p>
        </p:txBody>
      </p:sp>
      <p:pic>
        <p:nvPicPr>
          <p:cNvPr id="3" name="Picture 2">
            <a:extLst>
              <a:ext uri="{FF2B5EF4-FFF2-40B4-BE49-F238E27FC236}">
                <a16:creationId xmlns:a16="http://schemas.microsoft.com/office/drawing/2014/main" id="{DB1569DA-BFFB-8725-59A0-8849F3AF638A}"/>
              </a:ext>
            </a:extLst>
          </p:cNvPr>
          <p:cNvPicPr>
            <a:picLocks noChangeAspect="1"/>
          </p:cNvPicPr>
          <p:nvPr/>
        </p:nvPicPr>
        <p:blipFill>
          <a:blip r:embed="rId3"/>
          <a:stretch>
            <a:fillRect/>
          </a:stretch>
        </p:blipFill>
        <p:spPr>
          <a:xfrm>
            <a:off x="229387" y="4780905"/>
            <a:ext cx="11273097" cy="1393652"/>
          </a:xfrm>
          <a:prstGeom prst="rect">
            <a:avLst/>
          </a:prstGeom>
        </p:spPr>
      </p:pic>
    </p:spTree>
    <p:extLst>
      <p:ext uri="{BB962C8B-B14F-4D97-AF65-F5344CB8AC3E}">
        <p14:creationId xmlns:p14="http://schemas.microsoft.com/office/powerpoint/2010/main" val="257190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61BA2CB-73CD-A062-84A0-C454C02AA4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6" t="12646" r="5276" b="39107"/>
          <a:stretch>
            <a:fillRect/>
          </a:stretch>
        </p:blipFill>
        <p:spPr bwMode="auto">
          <a:xfrm>
            <a:off x="9040306" y="563528"/>
            <a:ext cx="2963158" cy="3365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5C3D03-A7DC-AEA3-882A-370DCBBB9F60}"/>
              </a:ext>
            </a:extLst>
          </p:cNvPr>
          <p:cNvSpPr txBox="1"/>
          <p:nvPr/>
        </p:nvSpPr>
        <p:spPr>
          <a:xfrm>
            <a:off x="188538" y="348793"/>
            <a:ext cx="7466028" cy="5816977"/>
          </a:xfrm>
          <a:prstGeom prst="rect">
            <a:avLst/>
          </a:prstGeom>
          <a:noFill/>
        </p:spPr>
        <p:txBody>
          <a:bodyPr wrap="square" rtlCol="0">
            <a:spAutoFit/>
          </a:bodyPr>
          <a:lstStyle/>
          <a:p>
            <a:pPr marL="571500" indent="-571500">
              <a:buFont typeface="Arial" panose="020B0604020202020204" pitchFamily="34" charset="0"/>
              <a:buChar char="•"/>
            </a:pPr>
            <a:r>
              <a:rPr lang="en-US" sz="6600" b="1" dirty="0"/>
              <a:t>Anna Woods,</a:t>
            </a:r>
            <a:endParaRPr lang="en-US" sz="1600" b="1" dirty="0"/>
          </a:p>
          <a:p>
            <a:pPr marL="571500" indent="-571500">
              <a:buFont typeface="Arial" panose="020B0604020202020204" pitchFamily="34" charset="0"/>
              <a:buChar char="•"/>
            </a:pPr>
            <a:endParaRPr lang="en-US" sz="2400" b="1" dirty="0"/>
          </a:p>
          <a:p>
            <a:r>
              <a:rPr lang="en-US" sz="6600" b="1" dirty="0"/>
              <a:t>ACE </a:t>
            </a:r>
            <a:r>
              <a:rPr lang="en-US" sz="5400" b="1" dirty="0"/>
              <a:t>Certified Personal Trainer and Aging Specialist and </a:t>
            </a:r>
            <a:r>
              <a:rPr lang="en-US" sz="5400" b="1" dirty="0" err="1"/>
              <a:t>Crossfit</a:t>
            </a:r>
            <a:r>
              <a:rPr lang="en-US" sz="5400" b="1" dirty="0"/>
              <a:t> Level 1 Coach </a:t>
            </a:r>
            <a:r>
              <a:rPr lang="en-US" sz="5400" b="1" dirty="0" err="1"/>
              <a:t>SheStrength</a:t>
            </a:r>
            <a:r>
              <a:rPr lang="en-US" sz="5400" b="1" dirty="0"/>
              <a:t>”</a:t>
            </a:r>
            <a:endParaRPr lang="en-US" sz="6600" b="1" dirty="0"/>
          </a:p>
        </p:txBody>
      </p:sp>
      <p:pic>
        <p:nvPicPr>
          <p:cNvPr id="1028" name="Picture 4" descr="No photo description available.">
            <a:extLst>
              <a:ext uri="{FF2B5EF4-FFF2-40B4-BE49-F238E27FC236}">
                <a16:creationId xmlns:a16="http://schemas.microsoft.com/office/drawing/2014/main" id="{AD93FE61-CFE5-0ABF-6B4D-1537F1A9BC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6" t="3697" r="1912" b="24048"/>
          <a:stretch>
            <a:fillRect/>
          </a:stretch>
        </p:blipFill>
        <p:spPr bwMode="auto">
          <a:xfrm>
            <a:off x="7777113" y="1655084"/>
            <a:ext cx="3124428" cy="485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238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C2429-1F0B-3CB8-EFE2-D0E63D41BD3A}"/>
              </a:ext>
            </a:extLst>
          </p:cNvPr>
          <p:cNvPicPr>
            <a:picLocks noChangeAspect="1"/>
          </p:cNvPicPr>
          <p:nvPr/>
        </p:nvPicPr>
        <p:blipFill>
          <a:blip r:embed="rId3"/>
          <a:stretch>
            <a:fillRect/>
          </a:stretch>
        </p:blipFill>
        <p:spPr>
          <a:xfrm>
            <a:off x="2084207" y="4482560"/>
            <a:ext cx="2214416" cy="2164840"/>
          </a:xfrm>
          <a:prstGeom prst="rect">
            <a:avLst/>
          </a:prstGeom>
        </p:spPr>
      </p:pic>
      <p:sp>
        <p:nvSpPr>
          <p:cNvPr id="2" name="TextBox 1">
            <a:extLst>
              <a:ext uri="{FF2B5EF4-FFF2-40B4-BE49-F238E27FC236}">
                <a16:creationId xmlns:a16="http://schemas.microsoft.com/office/drawing/2014/main" id="{BAD55E51-5AAE-3B6A-A5D6-55972EEC83FD}"/>
              </a:ext>
            </a:extLst>
          </p:cNvPr>
          <p:cNvSpPr txBox="1"/>
          <p:nvPr/>
        </p:nvSpPr>
        <p:spPr>
          <a:xfrm>
            <a:off x="-21114" y="394334"/>
            <a:ext cx="6117114" cy="5170646"/>
          </a:xfrm>
          <a:prstGeom prst="rect">
            <a:avLst/>
          </a:prstGeom>
          <a:noFill/>
        </p:spPr>
        <p:txBody>
          <a:bodyPr wrap="square" rtlCol="0">
            <a:spAutoFit/>
          </a:bodyPr>
          <a:lstStyle/>
          <a:p>
            <a:pPr marL="571500" indent="-571500" algn="ctr">
              <a:buFont typeface="Arial" panose="020B0604020202020204" pitchFamily="34" charset="0"/>
              <a:buChar char="•"/>
            </a:pPr>
            <a:r>
              <a:rPr lang="en-US" sz="6600" b="1" dirty="0"/>
              <a:t>Lindsey Henry</a:t>
            </a:r>
          </a:p>
          <a:p>
            <a:pPr algn="ctr"/>
            <a:r>
              <a:rPr lang="en-US" sz="6600" b="1" dirty="0"/>
              <a:t> M.A., CCC-SLP “Abundance Speech Therapy”</a:t>
            </a:r>
          </a:p>
          <a:p>
            <a:pPr algn="ctr"/>
            <a:endParaRPr lang="en-US" sz="6600" dirty="0"/>
          </a:p>
        </p:txBody>
      </p:sp>
      <p:pic>
        <p:nvPicPr>
          <p:cNvPr id="2052" name="Picture 4" descr="May be an image of text">
            <a:extLst>
              <a:ext uri="{FF2B5EF4-FFF2-40B4-BE49-F238E27FC236}">
                <a16:creationId xmlns:a16="http://schemas.microsoft.com/office/drawing/2014/main" id="{7CEE1C5B-B975-179F-78C5-B9188A897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904" y="635523"/>
            <a:ext cx="5025272" cy="502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8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5A72E-8CD2-3C60-9FB0-F155AB5369C3}"/>
              </a:ext>
            </a:extLst>
          </p:cNvPr>
          <p:cNvSpPr txBox="1"/>
          <p:nvPr/>
        </p:nvSpPr>
        <p:spPr>
          <a:xfrm>
            <a:off x="131973" y="75414"/>
            <a:ext cx="11481849" cy="2400657"/>
          </a:xfrm>
          <a:prstGeom prst="rect">
            <a:avLst/>
          </a:prstGeom>
          <a:noFill/>
        </p:spPr>
        <p:txBody>
          <a:bodyPr wrap="square">
            <a:spAutoFit/>
          </a:bodyPr>
          <a:lstStyle/>
          <a:p>
            <a:pPr marL="571500" indent="-571500" algn="ctr">
              <a:buFont typeface="Arial" panose="020B0604020202020204" pitchFamily="34" charset="0"/>
              <a:buChar char="•"/>
            </a:pPr>
            <a:r>
              <a:rPr lang="en-US" sz="5400" b="1" dirty="0"/>
              <a:t>Mindy Manning, </a:t>
            </a:r>
            <a:r>
              <a:rPr lang="en-US" sz="4800" b="1" dirty="0"/>
              <a:t>Psychiatric/Mental Health Nurse- “Sunflower Mental Wellness”</a:t>
            </a:r>
            <a:endParaRPr lang="en-US" sz="5400" b="1" dirty="0"/>
          </a:p>
        </p:txBody>
      </p:sp>
      <p:pic>
        <p:nvPicPr>
          <p:cNvPr id="6" name="Picture 5">
            <a:extLst>
              <a:ext uri="{FF2B5EF4-FFF2-40B4-BE49-F238E27FC236}">
                <a16:creationId xmlns:a16="http://schemas.microsoft.com/office/drawing/2014/main" id="{C267447B-15C6-23DB-143D-4FB8E9595AEA}"/>
              </a:ext>
            </a:extLst>
          </p:cNvPr>
          <p:cNvPicPr>
            <a:picLocks noChangeAspect="1"/>
          </p:cNvPicPr>
          <p:nvPr/>
        </p:nvPicPr>
        <p:blipFill>
          <a:blip r:embed="rId3"/>
          <a:srcRect l="8324" t="1509" r="7676" b="10120"/>
          <a:stretch>
            <a:fillRect/>
          </a:stretch>
        </p:blipFill>
        <p:spPr>
          <a:xfrm>
            <a:off x="3362226" y="2678619"/>
            <a:ext cx="5467547" cy="3645795"/>
          </a:xfrm>
          <a:prstGeom prst="rect">
            <a:avLst/>
          </a:prstGeom>
        </p:spPr>
      </p:pic>
    </p:spTree>
    <p:extLst>
      <p:ext uri="{BB962C8B-B14F-4D97-AF65-F5344CB8AC3E}">
        <p14:creationId xmlns:p14="http://schemas.microsoft.com/office/powerpoint/2010/main" val="993169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E400F-225B-38E7-3A9A-9729D851503B}"/>
              </a:ext>
            </a:extLst>
          </p:cNvPr>
          <p:cNvSpPr txBox="1"/>
          <p:nvPr/>
        </p:nvSpPr>
        <p:spPr>
          <a:xfrm>
            <a:off x="471749" y="236216"/>
            <a:ext cx="6064885" cy="5509200"/>
          </a:xfrm>
          <a:prstGeom prst="rect">
            <a:avLst/>
          </a:prstGeom>
          <a:noFill/>
        </p:spPr>
        <p:txBody>
          <a:bodyPr wrap="square" rtlCol="0">
            <a:spAutoFit/>
          </a:bodyPr>
          <a:lstStyle/>
          <a:p>
            <a:pPr algn="ctr"/>
            <a:r>
              <a:rPr lang="en-US" sz="3200" b="1" dirty="0"/>
              <a:t>Who I Am</a:t>
            </a:r>
          </a:p>
          <a:p>
            <a:pPr algn="ctr"/>
            <a:endParaRPr lang="en-US" sz="3200" b="1" dirty="0"/>
          </a:p>
          <a:p>
            <a:pPr algn="ctr"/>
            <a:r>
              <a:rPr lang="en-US" sz="3200" dirty="0"/>
              <a:t>Before my accident I was: </a:t>
            </a:r>
          </a:p>
          <a:p>
            <a:pPr marL="457200" indent="-457200">
              <a:buFont typeface="Arial" panose="020B0604020202020204" pitchFamily="34" charset="0"/>
              <a:buChar char="•"/>
            </a:pPr>
            <a:r>
              <a:rPr lang="en-US" sz="3200" dirty="0"/>
              <a:t>A young mom</a:t>
            </a:r>
          </a:p>
          <a:p>
            <a:pPr marL="457200" indent="-457200">
              <a:buFont typeface="Arial" panose="020B0604020202020204" pitchFamily="34" charset="0"/>
              <a:buChar char="•"/>
            </a:pPr>
            <a:r>
              <a:rPr lang="en-US" sz="3200" dirty="0"/>
              <a:t>Working full-time at a job I loved</a:t>
            </a:r>
          </a:p>
          <a:p>
            <a:pPr marL="457200" indent="-457200">
              <a:buFont typeface="Arial" panose="020B0604020202020204" pitchFamily="34" charset="0"/>
              <a:buChar char="•"/>
            </a:pPr>
            <a:r>
              <a:rPr lang="en-US" sz="3200" dirty="0"/>
              <a:t>A wife to my husband, Will</a:t>
            </a:r>
          </a:p>
          <a:p>
            <a:pPr marL="457200" indent="-457200" algn="ctr">
              <a:buFont typeface="Arial" panose="020B0604020202020204" pitchFamily="34" charset="0"/>
              <a:buChar char="•"/>
            </a:pPr>
            <a:endParaRPr lang="en-US" sz="3200" dirty="0"/>
          </a:p>
          <a:p>
            <a:pPr algn="ctr"/>
            <a:r>
              <a:rPr lang="en-US" sz="3200" dirty="0"/>
              <a:t>I expected to spend the next 40 years living that life.</a:t>
            </a:r>
          </a:p>
          <a:p>
            <a:pPr algn="ctr"/>
            <a:endParaRPr lang="en-US" sz="3200" dirty="0"/>
          </a:p>
          <a:p>
            <a:pPr algn="ctr"/>
            <a:r>
              <a:rPr lang="en-US" sz="3200" dirty="0"/>
              <a:t>But the universe had other plans</a:t>
            </a:r>
          </a:p>
        </p:txBody>
      </p:sp>
      <p:pic>
        <p:nvPicPr>
          <p:cNvPr id="1026" name="Picture 2" descr="No photo description available.">
            <a:extLst>
              <a:ext uri="{FF2B5EF4-FFF2-40B4-BE49-F238E27FC236}">
                <a16:creationId xmlns:a16="http://schemas.microsoft.com/office/drawing/2014/main" id="{DBA4E2EE-C337-E008-8C52-55B2DB3D9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635" y="728268"/>
            <a:ext cx="5509591" cy="550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89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AB0A16-E91F-B4D6-567B-E5CF8C3B9F33}"/>
              </a:ext>
            </a:extLst>
          </p:cNvPr>
          <p:cNvSpPr txBox="1"/>
          <p:nvPr/>
        </p:nvSpPr>
        <p:spPr>
          <a:xfrm>
            <a:off x="207390" y="226243"/>
            <a:ext cx="6537967" cy="6124754"/>
          </a:xfrm>
          <a:prstGeom prst="rect">
            <a:avLst/>
          </a:prstGeom>
          <a:noFill/>
        </p:spPr>
        <p:txBody>
          <a:bodyPr wrap="square" rtlCol="0">
            <a:spAutoFit/>
          </a:bodyPr>
          <a:lstStyle/>
          <a:p>
            <a:r>
              <a:rPr lang="en-US" sz="5400" dirty="0"/>
              <a:t>This is </a:t>
            </a:r>
            <a:r>
              <a:rPr lang="en-US" sz="5400" b="1" dirty="0"/>
              <a:t>Our </a:t>
            </a:r>
            <a:r>
              <a:rPr lang="en-US" sz="5400" dirty="0"/>
              <a:t>Group</a:t>
            </a:r>
          </a:p>
          <a:p>
            <a:endParaRPr lang="en-US" sz="5400" dirty="0"/>
          </a:p>
          <a:p>
            <a:r>
              <a:rPr lang="en-US" sz="5400" dirty="0"/>
              <a:t>Future Topics &amp; Speakers</a:t>
            </a:r>
          </a:p>
          <a:p>
            <a:r>
              <a:rPr lang="en-US" sz="4400" dirty="0"/>
              <a:t>Therapy· Mental Health· Fitness · Resources</a:t>
            </a:r>
          </a:p>
          <a:p>
            <a:endParaRPr lang="en-US" sz="4400" dirty="0"/>
          </a:p>
          <a:p>
            <a:r>
              <a:rPr lang="en-US" sz="4400" dirty="0"/>
              <a:t>This is OUR group.</a:t>
            </a:r>
          </a:p>
        </p:txBody>
      </p:sp>
      <p:pic>
        <p:nvPicPr>
          <p:cNvPr id="4" name="Picture 3">
            <a:extLst>
              <a:ext uri="{FF2B5EF4-FFF2-40B4-BE49-F238E27FC236}">
                <a16:creationId xmlns:a16="http://schemas.microsoft.com/office/drawing/2014/main" id="{6EB42BEB-84C5-7C35-25F2-32001ABC3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63406"/>
            <a:ext cx="5524107" cy="5331188"/>
          </a:xfrm>
          <a:prstGeom prst="rect">
            <a:avLst/>
          </a:prstGeom>
        </p:spPr>
      </p:pic>
    </p:spTree>
    <p:extLst>
      <p:ext uri="{BB962C8B-B14F-4D97-AF65-F5344CB8AC3E}">
        <p14:creationId xmlns:p14="http://schemas.microsoft.com/office/powerpoint/2010/main" val="1124108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BCDD74-3E1A-7F65-B6C8-3ED91A7E7A2E}"/>
              </a:ext>
            </a:extLst>
          </p:cNvPr>
          <p:cNvSpPr txBox="1"/>
          <p:nvPr/>
        </p:nvSpPr>
        <p:spPr>
          <a:xfrm>
            <a:off x="0" y="-188536"/>
            <a:ext cx="11755225" cy="2923877"/>
          </a:xfrm>
          <a:prstGeom prst="rect">
            <a:avLst/>
          </a:prstGeom>
          <a:noFill/>
        </p:spPr>
        <p:txBody>
          <a:bodyPr wrap="square" rtlCol="0">
            <a:spAutoFit/>
          </a:bodyPr>
          <a:lstStyle/>
          <a:p>
            <a:pPr algn="ctr"/>
            <a:r>
              <a:rPr lang="en-US" sz="8000" dirty="0"/>
              <a:t>Recovery vs Improvement </a:t>
            </a:r>
          </a:p>
          <a:p>
            <a:pPr algn="ctr"/>
            <a:endParaRPr lang="en-US" sz="4400" dirty="0"/>
          </a:p>
          <a:p>
            <a:pPr algn="ctr"/>
            <a:r>
              <a:rPr lang="en-US" sz="6000" dirty="0">
                <a:solidFill>
                  <a:srgbClr val="7030A0"/>
                </a:solidFill>
              </a:rPr>
              <a:t>Brain Injury Survivors Can Improve</a:t>
            </a:r>
          </a:p>
        </p:txBody>
      </p:sp>
      <p:pic>
        <p:nvPicPr>
          <p:cNvPr id="4" name="Picture 2" descr="No photo description available.">
            <a:extLst>
              <a:ext uri="{FF2B5EF4-FFF2-40B4-BE49-F238E27FC236}">
                <a16:creationId xmlns:a16="http://schemas.microsoft.com/office/drawing/2014/main" id="{14740268-63B2-058F-609B-CC2954FD2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30" y="2870462"/>
            <a:ext cx="3563332" cy="356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770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208546-76EF-A67C-945F-0A5554F1E666}"/>
              </a:ext>
            </a:extLst>
          </p:cNvPr>
          <p:cNvSpPr txBox="1"/>
          <p:nvPr/>
        </p:nvSpPr>
        <p:spPr>
          <a:xfrm>
            <a:off x="0" y="3689"/>
            <a:ext cx="11840066" cy="5447645"/>
          </a:xfrm>
          <a:prstGeom prst="rect">
            <a:avLst/>
          </a:prstGeom>
          <a:noFill/>
        </p:spPr>
        <p:txBody>
          <a:bodyPr wrap="square" rtlCol="0">
            <a:spAutoFit/>
          </a:bodyPr>
          <a:lstStyle/>
          <a:p>
            <a:r>
              <a:rPr lang="en-US" sz="5400" dirty="0"/>
              <a:t>Why Support Groups Matter</a:t>
            </a:r>
          </a:p>
          <a:p>
            <a:endParaRPr lang="en-US" sz="5400" dirty="0"/>
          </a:p>
          <a:p>
            <a:r>
              <a:rPr lang="en-US" sz="4800" dirty="0"/>
              <a:t>Support groups provide:</a:t>
            </a:r>
          </a:p>
          <a:p>
            <a:pPr marL="685800" indent="-685800">
              <a:buFont typeface="Arial" panose="020B0604020202020204" pitchFamily="34" charset="0"/>
              <a:buChar char="•"/>
            </a:pPr>
            <a:r>
              <a:rPr lang="en-US" sz="4800" dirty="0"/>
              <a:t>Understanding</a:t>
            </a:r>
          </a:p>
          <a:p>
            <a:pPr marL="685800" indent="-685800">
              <a:buFont typeface="Arial" panose="020B0604020202020204" pitchFamily="34" charset="0"/>
              <a:buChar char="•"/>
            </a:pPr>
            <a:r>
              <a:rPr lang="en-US" sz="4800" dirty="0"/>
              <a:t>Shared experience</a:t>
            </a:r>
          </a:p>
          <a:p>
            <a:pPr marL="685800" indent="-685800">
              <a:buFont typeface="Arial" panose="020B0604020202020204" pitchFamily="34" charset="0"/>
              <a:buChar char="•"/>
            </a:pPr>
            <a:r>
              <a:rPr lang="en-US" sz="4800" dirty="0"/>
              <a:t>Practical advice</a:t>
            </a:r>
          </a:p>
          <a:p>
            <a:pPr marL="685800" indent="-685800">
              <a:buFont typeface="Arial" panose="020B0604020202020204" pitchFamily="34" charset="0"/>
              <a:buChar char="•"/>
            </a:pPr>
            <a:r>
              <a:rPr lang="en-US" sz="4800" dirty="0"/>
              <a:t>Hope</a:t>
            </a:r>
          </a:p>
        </p:txBody>
      </p:sp>
      <p:pic>
        <p:nvPicPr>
          <p:cNvPr id="3076" name="Picture 4" descr="No photo description available.">
            <a:extLst>
              <a:ext uri="{FF2B5EF4-FFF2-40B4-BE49-F238E27FC236}">
                <a16:creationId xmlns:a16="http://schemas.microsoft.com/office/drawing/2014/main" id="{962E5FA3-F7A6-C4A9-43C2-2B98D3D23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2" t="9971" r="4721" b="26785"/>
          <a:stretch>
            <a:fillRect/>
          </a:stretch>
        </p:blipFill>
        <p:spPr bwMode="auto">
          <a:xfrm>
            <a:off x="6096000" y="1605448"/>
            <a:ext cx="5916081" cy="404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265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C281E-EC7A-3B2E-80EB-FF86856D2CFA}"/>
              </a:ext>
            </a:extLst>
          </p:cNvPr>
          <p:cNvSpPr txBox="1"/>
          <p:nvPr/>
        </p:nvSpPr>
        <p:spPr>
          <a:xfrm>
            <a:off x="405353" y="179108"/>
            <a:ext cx="11689237" cy="4708981"/>
          </a:xfrm>
          <a:prstGeom prst="rect">
            <a:avLst/>
          </a:prstGeom>
          <a:noFill/>
        </p:spPr>
        <p:txBody>
          <a:bodyPr wrap="square" rtlCol="0">
            <a:spAutoFit/>
          </a:bodyPr>
          <a:lstStyle/>
          <a:p>
            <a:r>
              <a:rPr lang="en-US" sz="8000" dirty="0"/>
              <a:t>Find or Start a Group</a:t>
            </a:r>
          </a:p>
          <a:p>
            <a:endParaRPr lang="en-US" sz="4400" dirty="0"/>
          </a:p>
          <a:p>
            <a:r>
              <a:rPr lang="en-US" sz="4400" dirty="0"/>
              <a:t>Find a Support Group</a:t>
            </a:r>
          </a:p>
          <a:p>
            <a:r>
              <a:rPr lang="en-US" sz="4400" dirty="0"/>
              <a:t>Biaks.org</a:t>
            </a:r>
          </a:p>
          <a:p>
            <a:endParaRPr lang="en-US" sz="4400" dirty="0"/>
          </a:p>
          <a:p>
            <a:r>
              <a:rPr lang="en-US" sz="4400" dirty="0"/>
              <a:t>If you don’t find one…..</a:t>
            </a:r>
          </a:p>
        </p:txBody>
      </p:sp>
      <p:pic>
        <p:nvPicPr>
          <p:cNvPr id="4" name="Picture 3">
            <a:extLst>
              <a:ext uri="{FF2B5EF4-FFF2-40B4-BE49-F238E27FC236}">
                <a16:creationId xmlns:a16="http://schemas.microsoft.com/office/drawing/2014/main" id="{AE8EEDB1-3A8B-A1B4-8721-B62AF3608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424" y="1341579"/>
            <a:ext cx="4002985" cy="5337313"/>
          </a:xfrm>
          <a:prstGeom prst="rect">
            <a:avLst/>
          </a:prstGeom>
        </p:spPr>
      </p:pic>
    </p:spTree>
    <p:extLst>
      <p:ext uri="{BB962C8B-B14F-4D97-AF65-F5344CB8AC3E}">
        <p14:creationId xmlns:p14="http://schemas.microsoft.com/office/powerpoint/2010/main" val="2987895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No photo description available.">
            <a:extLst>
              <a:ext uri="{FF2B5EF4-FFF2-40B4-BE49-F238E27FC236}">
                <a16:creationId xmlns:a16="http://schemas.microsoft.com/office/drawing/2014/main" id="{BD4FC5C7-5553-E834-176A-5D53EF93C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69" r="6320" b="3798"/>
          <a:stretch>
            <a:fillRect/>
          </a:stretch>
        </p:blipFill>
        <p:spPr bwMode="auto">
          <a:xfrm>
            <a:off x="7098384" y="60061"/>
            <a:ext cx="4246134" cy="6493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720EB1-C814-BD9E-6E9E-071EADF2D320}"/>
              </a:ext>
            </a:extLst>
          </p:cNvPr>
          <p:cNvSpPr txBox="1"/>
          <p:nvPr/>
        </p:nvSpPr>
        <p:spPr>
          <a:xfrm>
            <a:off x="575034" y="993056"/>
            <a:ext cx="5599523" cy="5539978"/>
          </a:xfrm>
          <a:prstGeom prst="rect">
            <a:avLst/>
          </a:prstGeom>
          <a:noFill/>
        </p:spPr>
        <p:txBody>
          <a:bodyPr wrap="square" rtlCol="0">
            <a:spAutoFit/>
          </a:bodyPr>
          <a:lstStyle/>
          <a:p>
            <a:r>
              <a:rPr lang="en-US" sz="4800" dirty="0"/>
              <a:t>Let it begin with……</a:t>
            </a:r>
          </a:p>
          <a:p>
            <a:endParaRPr lang="en-US" sz="3600" dirty="0"/>
          </a:p>
          <a:p>
            <a:pPr algn="ctr"/>
            <a:r>
              <a:rPr lang="en-US" sz="3600" dirty="0"/>
              <a:t> </a:t>
            </a:r>
            <a:r>
              <a:rPr lang="en-US" sz="11500" dirty="0"/>
              <a:t>YOU!!</a:t>
            </a:r>
          </a:p>
          <a:p>
            <a:pPr algn="ctr"/>
            <a:endParaRPr lang="en-US" sz="11500" dirty="0"/>
          </a:p>
          <a:p>
            <a:pPr algn="ctr"/>
            <a:r>
              <a:rPr lang="en-US" sz="2000" dirty="0"/>
              <a:t>Thank You! Emily Ptacek </a:t>
            </a:r>
          </a:p>
          <a:p>
            <a:pPr algn="ctr"/>
            <a:r>
              <a:rPr lang="en-US" sz="2000" dirty="0"/>
              <a:t>Emily.ptacek0348@gmail.com</a:t>
            </a:r>
          </a:p>
        </p:txBody>
      </p:sp>
    </p:spTree>
    <p:extLst>
      <p:ext uri="{BB962C8B-B14F-4D97-AF65-F5344CB8AC3E}">
        <p14:creationId xmlns:p14="http://schemas.microsoft.com/office/powerpoint/2010/main" val="209783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A4A87-5E17-EA68-CF28-C0E1F0B6C609}"/>
              </a:ext>
            </a:extLst>
          </p:cNvPr>
          <p:cNvSpPr txBox="1"/>
          <p:nvPr/>
        </p:nvSpPr>
        <p:spPr>
          <a:xfrm>
            <a:off x="584462" y="414779"/>
            <a:ext cx="11453567" cy="769441"/>
          </a:xfrm>
          <a:prstGeom prst="rect">
            <a:avLst/>
          </a:prstGeom>
          <a:noFill/>
        </p:spPr>
        <p:txBody>
          <a:bodyPr wrap="square" rtlCol="0">
            <a:spAutoFit/>
          </a:bodyPr>
          <a:lstStyle/>
          <a:p>
            <a:r>
              <a:rPr lang="en-US" sz="4400" b="1" dirty="0"/>
              <a:t>My Life Before</a:t>
            </a:r>
          </a:p>
        </p:txBody>
      </p:sp>
      <p:pic>
        <p:nvPicPr>
          <p:cNvPr id="1048" name="Picture 24" descr="No photo description available.">
            <a:extLst>
              <a:ext uri="{FF2B5EF4-FFF2-40B4-BE49-F238E27FC236}">
                <a16:creationId xmlns:a16="http://schemas.microsoft.com/office/drawing/2014/main" id="{723AD553-B74A-2797-6660-2EE6842A3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80" r="721"/>
          <a:stretch>
            <a:fillRect/>
          </a:stretch>
        </p:blipFill>
        <p:spPr bwMode="auto">
          <a:xfrm>
            <a:off x="6760324" y="411466"/>
            <a:ext cx="4847214" cy="35065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o photo description available.">
            <a:extLst>
              <a:ext uri="{FF2B5EF4-FFF2-40B4-BE49-F238E27FC236}">
                <a16:creationId xmlns:a16="http://schemas.microsoft.com/office/drawing/2014/main" id="{4A911371-58AE-5B8A-FBC7-4C976DB51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02" y="1510748"/>
            <a:ext cx="6049431" cy="45370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 photo description available.">
            <a:extLst>
              <a:ext uri="{FF2B5EF4-FFF2-40B4-BE49-F238E27FC236}">
                <a16:creationId xmlns:a16="http://schemas.microsoft.com/office/drawing/2014/main" id="{A4D6B045-C0C6-6C81-4EFD-7E425B3D4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90" t="11283"/>
          <a:stretch>
            <a:fillRect/>
          </a:stretch>
        </p:blipFill>
        <p:spPr bwMode="auto">
          <a:xfrm>
            <a:off x="6311245" y="2718320"/>
            <a:ext cx="3558555" cy="394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6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A08F23-771F-35C3-C034-80BF1762BCC5}"/>
              </a:ext>
            </a:extLst>
          </p:cNvPr>
          <p:cNvSpPr txBox="1"/>
          <p:nvPr/>
        </p:nvSpPr>
        <p:spPr>
          <a:xfrm>
            <a:off x="195912" y="172278"/>
            <a:ext cx="7837775" cy="8894743"/>
          </a:xfrm>
          <a:prstGeom prst="rect">
            <a:avLst/>
          </a:prstGeom>
          <a:noFill/>
        </p:spPr>
        <p:txBody>
          <a:bodyPr wrap="square" rtlCol="0">
            <a:spAutoFit/>
          </a:bodyPr>
          <a:lstStyle/>
          <a:p>
            <a:pPr algn="ctr"/>
            <a:r>
              <a:rPr lang="en-US" sz="4400" b="1" dirty="0"/>
              <a:t>November 6, 2020</a:t>
            </a:r>
          </a:p>
          <a:p>
            <a:pPr algn="ctr"/>
            <a:r>
              <a:rPr lang="en-US" sz="4400" dirty="0"/>
              <a:t>November 6, 2020 started like a normal day</a:t>
            </a:r>
            <a:r>
              <a:rPr lang="en-US" sz="4000" dirty="0"/>
              <a:t>.</a:t>
            </a:r>
          </a:p>
          <a:p>
            <a:pPr marL="571500" indent="-571500" algn="ctr">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Took my girls to school and daycare</a:t>
            </a:r>
          </a:p>
          <a:p>
            <a:pPr marL="571500" indent="-571500">
              <a:buFont typeface="Arial" panose="020B0604020202020204" pitchFamily="34" charset="0"/>
              <a:buChar char="•"/>
            </a:pPr>
            <a:r>
              <a:rPr lang="en-US" sz="4000" dirty="0"/>
              <a:t>Went to work</a:t>
            </a:r>
          </a:p>
          <a:p>
            <a:pPr marL="571500" indent="-571500">
              <a:buFont typeface="Arial" panose="020B0604020202020204" pitchFamily="34" charset="0"/>
              <a:buChar char="•"/>
            </a:pPr>
            <a:r>
              <a:rPr lang="en-US" sz="4000" dirty="0"/>
              <a:t>Saw patients </a:t>
            </a:r>
          </a:p>
          <a:p>
            <a:pPr marL="571500" indent="-571500">
              <a:buFont typeface="Arial" panose="020B0604020202020204" pitchFamily="34" charset="0"/>
              <a:buChar char="•"/>
            </a:pPr>
            <a:r>
              <a:rPr lang="en-US" sz="4000" dirty="0"/>
              <a:t>Planned a quiet weekend with my family</a:t>
            </a:r>
          </a:p>
          <a:p>
            <a:pPr marL="571500" indent="-571500">
              <a:buFont typeface="Arial" panose="020B0604020202020204" pitchFamily="34" charset="0"/>
              <a:buChar char="•"/>
            </a:pPr>
            <a:endParaRPr lang="en-US" sz="4000" dirty="0"/>
          </a:p>
          <a:p>
            <a:r>
              <a:rPr lang="en-US" sz="4000" dirty="0"/>
              <a:t>But that afternoon…</a:t>
            </a:r>
          </a:p>
          <a:p>
            <a:r>
              <a:rPr lang="en-US" sz="4000" dirty="0"/>
              <a:t>I was involved in a motor vehicle accident. </a:t>
            </a:r>
            <a:endParaRPr lang="en-US" sz="3600" dirty="0"/>
          </a:p>
        </p:txBody>
      </p:sp>
      <p:pic>
        <p:nvPicPr>
          <p:cNvPr id="4" name="Picture 3">
            <a:extLst>
              <a:ext uri="{FF2B5EF4-FFF2-40B4-BE49-F238E27FC236}">
                <a16:creationId xmlns:a16="http://schemas.microsoft.com/office/drawing/2014/main" id="{3418FAA1-E0F1-D459-420B-659E91CFE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120" y="831022"/>
            <a:ext cx="3896967" cy="5195956"/>
          </a:xfrm>
          <a:prstGeom prst="rect">
            <a:avLst/>
          </a:prstGeom>
        </p:spPr>
      </p:pic>
    </p:spTree>
    <p:extLst>
      <p:ext uri="{BB962C8B-B14F-4D97-AF65-F5344CB8AC3E}">
        <p14:creationId xmlns:p14="http://schemas.microsoft.com/office/powerpoint/2010/main" val="158191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03682E-2E87-0F7A-20D5-8343E7EE82FF}"/>
              </a:ext>
            </a:extLst>
          </p:cNvPr>
          <p:cNvSpPr txBox="1"/>
          <p:nvPr/>
        </p:nvSpPr>
        <p:spPr>
          <a:xfrm>
            <a:off x="452487" y="358219"/>
            <a:ext cx="7366296" cy="6247864"/>
          </a:xfrm>
          <a:prstGeom prst="rect">
            <a:avLst/>
          </a:prstGeom>
          <a:noFill/>
        </p:spPr>
        <p:txBody>
          <a:bodyPr wrap="square" rtlCol="0">
            <a:spAutoFit/>
          </a:bodyPr>
          <a:lstStyle/>
          <a:p>
            <a:pPr algn="ctr"/>
            <a:r>
              <a:rPr lang="en-US" sz="4800" b="1" dirty="0"/>
              <a:t>The First Five Weeks</a:t>
            </a:r>
          </a:p>
          <a:p>
            <a:pPr algn="ctr"/>
            <a:endParaRPr lang="en-US" sz="3200" b="1" dirty="0"/>
          </a:p>
          <a:p>
            <a:r>
              <a:rPr lang="en-US" sz="3600" dirty="0"/>
              <a:t>After the accident:</a:t>
            </a:r>
          </a:p>
          <a:p>
            <a:endParaRPr lang="en-US" sz="2400" dirty="0"/>
          </a:p>
          <a:p>
            <a:pPr marL="457200" indent="-457200">
              <a:buFont typeface="Arial" panose="020B0604020202020204" pitchFamily="34" charset="0"/>
              <a:buChar char="•"/>
            </a:pPr>
            <a:r>
              <a:rPr lang="en-US" sz="3600" dirty="0"/>
              <a:t>LifeFlight to Wesley Hospital in Wichita</a:t>
            </a:r>
          </a:p>
          <a:p>
            <a:pPr marL="457200" indent="-457200">
              <a:buFont typeface="Arial" panose="020B0604020202020204" pitchFamily="34" charset="0"/>
              <a:buChar char="•"/>
            </a:pPr>
            <a:r>
              <a:rPr lang="en-US" sz="3600" dirty="0"/>
              <a:t>Stabilized and transferred to Madonna Rehabilitation Center in Lincoln, Nebraska</a:t>
            </a:r>
          </a:p>
          <a:p>
            <a:endParaRPr lang="en-US" sz="3600" dirty="0"/>
          </a:p>
          <a:p>
            <a:r>
              <a:rPr lang="en-US" sz="3600" dirty="0"/>
              <a:t>Five intense weeks of recovery.</a:t>
            </a:r>
            <a:endParaRPr lang="en-US" sz="3200" dirty="0"/>
          </a:p>
        </p:txBody>
      </p:sp>
      <p:pic>
        <p:nvPicPr>
          <p:cNvPr id="9" name="Picture 8">
            <a:extLst>
              <a:ext uri="{FF2B5EF4-FFF2-40B4-BE49-F238E27FC236}">
                <a16:creationId xmlns:a16="http://schemas.microsoft.com/office/drawing/2014/main" id="{4A087046-687B-00FA-AA69-40AA26B6F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556" y="358219"/>
            <a:ext cx="4350854" cy="5801139"/>
          </a:xfrm>
          <a:prstGeom prst="rect">
            <a:avLst/>
          </a:prstGeom>
        </p:spPr>
      </p:pic>
    </p:spTree>
    <p:extLst>
      <p:ext uri="{BB962C8B-B14F-4D97-AF65-F5344CB8AC3E}">
        <p14:creationId xmlns:p14="http://schemas.microsoft.com/office/powerpoint/2010/main" val="196927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4A6D3-15F4-BF14-D433-140EA06405C7}"/>
              </a:ext>
            </a:extLst>
          </p:cNvPr>
          <p:cNvSpPr txBox="1"/>
          <p:nvPr/>
        </p:nvSpPr>
        <p:spPr>
          <a:xfrm>
            <a:off x="424206" y="212782"/>
            <a:ext cx="10680569" cy="1938992"/>
          </a:xfrm>
          <a:prstGeom prst="rect">
            <a:avLst/>
          </a:prstGeom>
          <a:noFill/>
        </p:spPr>
        <p:txBody>
          <a:bodyPr wrap="square" rtlCol="0">
            <a:spAutoFit/>
          </a:bodyPr>
          <a:lstStyle/>
          <a:p>
            <a:pPr algn="ctr"/>
            <a:r>
              <a:rPr lang="en-US" sz="6000" b="1" dirty="0"/>
              <a:t>“That Podcast In Hutch”</a:t>
            </a:r>
          </a:p>
          <a:p>
            <a:pPr algn="ctr"/>
            <a:r>
              <a:rPr lang="en-US" sz="6000" b="1" dirty="0"/>
              <a:t>By Jason Probst</a:t>
            </a:r>
          </a:p>
        </p:txBody>
      </p:sp>
      <p:pic>
        <p:nvPicPr>
          <p:cNvPr id="4" name="Picture 3">
            <a:extLst>
              <a:ext uri="{FF2B5EF4-FFF2-40B4-BE49-F238E27FC236}">
                <a16:creationId xmlns:a16="http://schemas.microsoft.com/office/drawing/2014/main" id="{6BACA862-7677-79A7-CE1F-012E2EE5673C}"/>
              </a:ext>
            </a:extLst>
          </p:cNvPr>
          <p:cNvPicPr>
            <a:picLocks noChangeAspect="1"/>
          </p:cNvPicPr>
          <p:nvPr/>
        </p:nvPicPr>
        <p:blipFill>
          <a:blip r:embed="rId3">
            <a:extLst>
              <a:ext uri="{28A0092B-C50C-407E-A947-70E740481C1C}">
                <a14:useLocalDpi xmlns:a14="http://schemas.microsoft.com/office/drawing/2010/main" val="0"/>
              </a:ext>
            </a:extLst>
          </a:blip>
          <a:srcRect l="5724" t="4787" b="7880"/>
          <a:stretch>
            <a:fillRect/>
          </a:stretch>
        </p:blipFill>
        <p:spPr>
          <a:xfrm>
            <a:off x="6928701" y="2037485"/>
            <a:ext cx="5097471" cy="4722022"/>
          </a:xfrm>
          <a:prstGeom prst="rect">
            <a:avLst/>
          </a:prstGeom>
        </p:spPr>
      </p:pic>
      <p:pic>
        <p:nvPicPr>
          <p:cNvPr id="6" name="Picture 5">
            <a:extLst>
              <a:ext uri="{FF2B5EF4-FFF2-40B4-BE49-F238E27FC236}">
                <a16:creationId xmlns:a16="http://schemas.microsoft.com/office/drawing/2014/main" id="{18A51F3B-B0D1-5974-4A99-49F9022CCB89}"/>
              </a:ext>
            </a:extLst>
          </p:cNvPr>
          <p:cNvPicPr>
            <a:picLocks noChangeAspect="1"/>
          </p:cNvPicPr>
          <p:nvPr/>
        </p:nvPicPr>
        <p:blipFill>
          <a:blip r:embed="rId4"/>
          <a:stretch>
            <a:fillRect/>
          </a:stretch>
        </p:blipFill>
        <p:spPr>
          <a:xfrm>
            <a:off x="424206" y="2335290"/>
            <a:ext cx="4449451" cy="3979990"/>
          </a:xfrm>
          <a:prstGeom prst="rect">
            <a:avLst/>
          </a:prstGeom>
        </p:spPr>
      </p:pic>
    </p:spTree>
    <p:extLst>
      <p:ext uri="{BB962C8B-B14F-4D97-AF65-F5344CB8AC3E}">
        <p14:creationId xmlns:p14="http://schemas.microsoft.com/office/powerpoint/2010/main" val="127472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47E7EA-072F-E481-176B-E5547A974135}"/>
              </a:ext>
            </a:extLst>
          </p:cNvPr>
          <p:cNvSpPr txBox="1"/>
          <p:nvPr/>
        </p:nvSpPr>
        <p:spPr>
          <a:xfrm>
            <a:off x="782425" y="113122"/>
            <a:ext cx="8738647" cy="6340197"/>
          </a:xfrm>
          <a:prstGeom prst="rect">
            <a:avLst/>
          </a:prstGeom>
          <a:noFill/>
        </p:spPr>
        <p:txBody>
          <a:bodyPr wrap="square" rtlCol="0">
            <a:spAutoFit/>
          </a:bodyPr>
          <a:lstStyle/>
          <a:p>
            <a:pPr algn="ctr"/>
            <a:r>
              <a:rPr lang="en-US" sz="5400" dirty="0"/>
              <a:t>My Husband</a:t>
            </a:r>
            <a:endParaRPr lang="en-US" sz="4800" dirty="0"/>
          </a:p>
          <a:p>
            <a:r>
              <a:rPr lang="en-US" sz="3600" dirty="0"/>
              <a:t>This year we celebrate </a:t>
            </a:r>
            <a:r>
              <a:rPr lang="en-US" sz="3600" b="1" dirty="0"/>
              <a:t>16 years of marriage</a:t>
            </a:r>
          </a:p>
          <a:p>
            <a:endParaRPr lang="en-US" sz="3600" b="1" dirty="0"/>
          </a:p>
          <a:p>
            <a:r>
              <a:rPr lang="en-US" sz="3600" dirty="0"/>
              <a:t>After my accident our roles changed. </a:t>
            </a:r>
          </a:p>
          <a:p>
            <a:endParaRPr lang="en-US" sz="3600" dirty="0"/>
          </a:p>
          <a:p>
            <a:r>
              <a:rPr lang="en-US" sz="3600" dirty="0"/>
              <a:t>He stepped in to manage:</a:t>
            </a:r>
          </a:p>
          <a:p>
            <a:pPr marL="457200" indent="-457200">
              <a:buFont typeface="Arial" panose="020B0604020202020204" pitchFamily="34" charset="0"/>
              <a:buChar char="•"/>
            </a:pPr>
            <a:r>
              <a:rPr lang="en-US" sz="3600" dirty="0"/>
              <a:t>Finances</a:t>
            </a:r>
          </a:p>
          <a:p>
            <a:pPr marL="457200" indent="-457200">
              <a:buFont typeface="Arial" panose="020B0604020202020204" pitchFamily="34" charset="0"/>
              <a:buChar char="•"/>
            </a:pPr>
            <a:r>
              <a:rPr lang="en-US" sz="3600" dirty="0"/>
              <a:t>Meals</a:t>
            </a:r>
          </a:p>
          <a:p>
            <a:pPr marL="457200" indent="-457200">
              <a:buFont typeface="Arial" panose="020B0604020202020204" pitchFamily="34" charset="0"/>
              <a:buChar char="•"/>
            </a:pPr>
            <a:r>
              <a:rPr lang="en-US" sz="3600" dirty="0"/>
              <a:t>Appointments </a:t>
            </a:r>
          </a:p>
          <a:p>
            <a:pPr marL="457200" indent="-457200">
              <a:buFont typeface="Arial" panose="020B0604020202020204" pitchFamily="34" charset="0"/>
              <a:buChar char="•"/>
            </a:pPr>
            <a:r>
              <a:rPr lang="en-US" sz="3600" dirty="0"/>
              <a:t>The girls’ schedules</a:t>
            </a:r>
          </a:p>
          <a:p>
            <a:endParaRPr lang="en-US" sz="2800" dirty="0"/>
          </a:p>
        </p:txBody>
      </p:sp>
      <p:pic>
        <p:nvPicPr>
          <p:cNvPr id="3" name="Picture 2">
            <a:extLst>
              <a:ext uri="{FF2B5EF4-FFF2-40B4-BE49-F238E27FC236}">
                <a16:creationId xmlns:a16="http://schemas.microsoft.com/office/drawing/2014/main" id="{CB30F816-6C0F-5D7A-8529-4A789710E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247" y="2075308"/>
            <a:ext cx="3607948" cy="4214492"/>
          </a:xfrm>
          <a:prstGeom prst="rect">
            <a:avLst/>
          </a:prstGeom>
        </p:spPr>
      </p:pic>
    </p:spTree>
    <p:extLst>
      <p:ext uri="{BB962C8B-B14F-4D97-AF65-F5344CB8AC3E}">
        <p14:creationId xmlns:p14="http://schemas.microsoft.com/office/powerpoint/2010/main" val="961945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C2CCCD-B064-FEE3-6513-8598DEDF61FF}"/>
              </a:ext>
            </a:extLst>
          </p:cNvPr>
          <p:cNvPicPr>
            <a:picLocks noChangeAspect="1"/>
          </p:cNvPicPr>
          <p:nvPr/>
        </p:nvPicPr>
        <p:blipFill>
          <a:blip r:embed="rId3">
            <a:extLst>
              <a:ext uri="{28A0092B-C50C-407E-A947-70E740481C1C}">
                <a14:useLocalDpi xmlns:a14="http://schemas.microsoft.com/office/drawing/2010/main" val="0"/>
              </a:ext>
            </a:extLst>
          </a:blip>
          <a:srcRect l="4323" t="5983" r="15081" b="10795"/>
          <a:stretch>
            <a:fillRect/>
          </a:stretch>
        </p:blipFill>
        <p:spPr>
          <a:xfrm>
            <a:off x="7040790" y="212035"/>
            <a:ext cx="4912671" cy="6579704"/>
          </a:xfrm>
          <a:prstGeom prst="rect">
            <a:avLst/>
          </a:prstGeom>
        </p:spPr>
      </p:pic>
      <p:sp>
        <p:nvSpPr>
          <p:cNvPr id="2" name="TextBox 1">
            <a:extLst>
              <a:ext uri="{FF2B5EF4-FFF2-40B4-BE49-F238E27FC236}">
                <a16:creationId xmlns:a16="http://schemas.microsoft.com/office/drawing/2014/main" id="{A66F08EB-8679-255C-ED07-4B87322277CF}"/>
              </a:ext>
            </a:extLst>
          </p:cNvPr>
          <p:cNvSpPr txBox="1"/>
          <p:nvPr/>
        </p:nvSpPr>
        <p:spPr>
          <a:xfrm>
            <a:off x="238539" y="951398"/>
            <a:ext cx="7699513" cy="5509200"/>
          </a:xfrm>
          <a:prstGeom prst="rect">
            <a:avLst/>
          </a:prstGeom>
          <a:noFill/>
        </p:spPr>
        <p:txBody>
          <a:bodyPr wrap="square" rtlCol="0">
            <a:spAutoFit/>
          </a:bodyPr>
          <a:lstStyle/>
          <a:p>
            <a:r>
              <a:rPr lang="en-US" sz="5400" dirty="0"/>
              <a:t>He became even closer with our daughters.</a:t>
            </a:r>
          </a:p>
          <a:p>
            <a:endParaRPr lang="en-US" sz="5400" dirty="0"/>
          </a:p>
          <a:p>
            <a:endParaRPr lang="en-US" sz="2800" dirty="0"/>
          </a:p>
          <a:p>
            <a:r>
              <a:rPr lang="en-US" sz="5400" dirty="0"/>
              <a:t>He’s my person. </a:t>
            </a:r>
          </a:p>
          <a:p>
            <a:endParaRPr lang="en-US" sz="5400" dirty="0"/>
          </a:p>
          <a:p>
            <a:r>
              <a:rPr lang="en-US" sz="5400" dirty="0"/>
              <a:t>He’s OUR person.</a:t>
            </a:r>
          </a:p>
        </p:txBody>
      </p:sp>
    </p:spTree>
    <p:extLst>
      <p:ext uri="{BB962C8B-B14F-4D97-AF65-F5344CB8AC3E}">
        <p14:creationId xmlns:p14="http://schemas.microsoft.com/office/powerpoint/2010/main" val="3181906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3101A4ED172429F1F3E1DBD3C5121" ma:contentTypeVersion="11" ma:contentTypeDescription="Create a new document." ma:contentTypeScope="" ma:versionID="f09ac07d6e8f1cbf1395bb8fa25f80c4">
  <xsd:schema xmlns:xsd="http://www.w3.org/2001/XMLSchema" xmlns:xs="http://www.w3.org/2001/XMLSchema" xmlns:p="http://schemas.microsoft.com/office/2006/metadata/properties" xmlns:ns2="94363655-2881-4468-8e92-031466d14f16" targetNamespace="http://schemas.microsoft.com/office/2006/metadata/properties" ma:root="true" ma:fieldsID="baeb44684b138df29448acaa2b682d81" ns2:_="">
    <xsd:import namespace="94363655-2881-4468-8e92-031466d14f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63655-2881-4468-8e92-031466d14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3544b0-4bcb-45b6-9399-7f54f893d7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63655-2881-4468-8e92-031466d14f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9BDB85-F911-48DE-B0A4-BC37A30E73EE}"/>
</file>

<file path=customXml/itemProps2.xml><?xml version="1.0" encoding="utf-8"?>
<ds:datastoreItem xmlns:ds="http://schemas.openxmlformats.org/officeDocument/2006/customXml" ds:itemID="{0BCA0654-D50F-40FE-B41E-9F42D193D1DD}"/>
</file>

<file path=customXml/itemProps3.xml><?xml version="1.0" encoding="utf-8"?>
<ds:datastoreItem xmlns:ds="http://schemas.openxmlformats.org/officeDocument/2006/customXml" ds:itemID="{BF3FCD60-7739-4FF7-807C-E1543CBF5624}"/>
</file>

<file path=docProps/app.xml><?xml version="1.0" encoding="utf-8"?>
<Properties xmlns="http://schemas.openxmlformats.org/officeDocument/2006/extended-properties" xmlns:vt="http://schemas.openxmlformats.org/officeDocument/2006/docPropsVTypes">
  <TotalTime>5306</TotalTime>
  <Words>3339</Words>
  <Application>Microsoft Office PowerPoint</Application>
  <PresentationFormat>Widescreen</PresentationFormat>
  <Paragraphs>265</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“Let it begin with me”</vt:lpstr>
      <vt:lpstr>Introduction  Many people in this room understand brain injury.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Ptacek</dc:creator>
  <cp:lastModifiedBy>Emily Ptacek</cp:lastModifiedBy>
  <cp:revision>17</cp:revision>
  <cp:lastPrinted>2026-04-06T14:18:54Z</cp:lastPrinted>
  <dcterms:created xsi:type="dcterms:W3CDTF">2026-03-10T14:26:27Z</dcterms:created>
  <dcterms:modified xsi:type="dcterms:W3CDTF">2026-04-11T19:11:48Z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0x010100BB83101A4ED172429F1F3E1DBD3C5121</vt:lpwstr>
  </property>
  <property fmtid="{D5CDD505-2E9C-101B-9397-08002B2CF9AE}" pid="3" name="MediaServiceImageTags">
    <vt:lpwstr/>
  </property>
</Properties>
</file>