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4"/>
  </p:notesMasterIdLst>
  <p:sldIdLst>
    <p:sldId id="260" r:id="rId5"/>
    <p:sldId id="588" r:id="rId6"/>
    <p:sldId id="583" r:id="rId7"/>
    <p:sldId id="630" r:id="rId8"/>
    <p:sldId id="333" r:id="rId9"/>
    <p:sldId id="624" r:id="rId10"/>
    <p:sldId id="623" r:id="rId11"/>
    <p:sldId id="513" r:id="rId12"/>
    <p:sldId id="514" r:id="rId13"/>
    <p:sldId id="515" r:id="rId14"/>
    <p:sldId id="610" r:id="rId15"/>
    <p:sldId id="585" r:id="rId16"/>
    <p:sldId id="537" r:id="rId17"/>
    <p:sldId id="262" r:id="rId18"/>
    <p:sldId id="368" r:id="rId19"/>
    <p:sldId id="382" r:id="rId20"/>
    <p:sldId id="620" r:id="rId21"/>
    <p:sldId id="265" r:id="rId22"/>
    <p:sldId id="371" r:id="rId23"/>
    <p:sldId id="273" r:id="rId24"/>
    <p:sldId id="625" r:id="rId25"/>
    <p:sldId id="626" r:id="rId26"/>
    <p:sldId id="628" r:id="rId27"/>
    <p:sldId id="622" r:id="rId28"/>
    <p:sldId id="629" r:id="rId29"/>
    <p:sldId id="621" r:id="rId30"/>
    <p:sldId id="395" r:id="rId31"/>
    <p:sldId id="627" r:id="rId32"/>
    <p:sldId id="308"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24" autoAdjust="0"/>
    <p:restoredTop sz="94660"/>
  </p:normalViewPr>
  <p:slideViewPr>
    <p:cSldViewPr snapToGrid="0">
      <p:cViewPr varScale="1">
        <p:scale>
          <a:sx n="122" d="100"/>
          <a:sy n="122" d="100"/>
        </p:scale>
        <p:origin x="240" y="32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F82DBA-66FF-4C63-A73A-EC275473A2BC}" type="datetimeFigureOut">
              <a:rPr lang="en-US" smtClean="0"/>
              <a:t>4/10/26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B4C1FE-F6AB-44A4-80BE-38A05EF85F85}" type="slidenum">
              <a:rPr lang="en-US" smtClean="0"/>
              <a:t>‹#›</a:t>
            </a:fld>
            <a:endParaRPr lang="en-US"/>
          </a:p>
        </p:txBody>
      </p:sp>
    </p:spTree>
    <p:extLst>
      <p:ext uri="{BB962C8B-B14F-4D97-AF65-F5344CB8AC3E}">
        <p14:creationId xmlns:p14="http://schemas.microsoft.com/office/powerpoint/2010/main" val="3640392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prstGeom prst="rect">
            <a:avLst/>
          </a:prstGeo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234016" y="5907023"/>
            <a:ext cx="7681765" cy="594360"/>
          </a:xfrm>
          <a:prstGeom prst="rect">
            <a:avLst/>
          </a:prstGeo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4F3E51E-9C47-411B-A38F-400721F9C3CA}" type="datetimeFigureOut">
              <a:rPr lang="en-US" smtClean="0"/>
              <a:t>4/10/26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1210A9-92A4-419E-8BFC-4CBF36829261}" type="slidenum">
              <a:rPr lang="en-US" smtClean="0"/>
              <a:t>‹#›</a:t>
            </a:fld>
            <a:endParaRPr lang="en-US"/>
          </a:p>
        </p:txBody>
      </p:sp>
      <p:pic>
        <p:nvPicPr>
          <p:cNvPr id="18" name="Picture 17" descr="A close-up of a map&#10;&#10;AI-generated content may be incorrect.">
            <a:extLst>
              <a:ext uri="{FF2B5EF4-FFF2-40B4-BE49-F238E27FC236}">
                <a16:creationId xmlns:a16="http://schemas.microsoft.com/office/drawing/2014/main" id="{072CEF61-7442-60D0-2ED1-43EC1F6DA991}"/>
              </a:ext>
            </a:extLst>
          </p:cNvPr>
          <p:cNvPicPr>
            <a:picLocks noChangeAspect="1"/>
          </p:cNvPicPr>
          <p:nvPr userDrawn="1"/>
        </p:nvPicPr>
        <p:blipFill>
          <a:blip r:embed="rId3">
            <a:extLst>
              <a:ext uri="{BEBA8EAE-BF5A-486C-A8C5-ECC9F3942E4B}">
                <a14:imgProps xmlns:a14="http://schemas.microsoft.com/office/drawing/2010/main">
                  <a14:imgLayer r:embed="rId4">
                    <a14:imgEffect>
                      <a14:artisticCement/>
                    </a14:imgEffect>
                  </a14:imgLayer>
                </a14:imgProps>
              </a:ext>
              <a:ext uri="{28A0092B-C50C-407E-A947-70E740481C1C}">
                <a14:useLocalDpi xmlns:a14="http://schemas.microsoft.com/office/drawing/2010/main" val="0"/>
              </a:ext>
            </a:extLst>
          </a:blip>
          <a:srcRect t="7558" b="14538"/>
          <a:stretch>
            <a:fillRect/>
          </a:stretch>
        </p:blipFill>
        <p:spPr>
          <a:xfrm>
            <a:off x="1" y="0"/>
            <a:ext cx="12192000" cy="5342689"/>
          </a:xfrm>
          <a:prstGeom prst="rect">
            <a:avLst/>
          </a:prstGeom>
        </p:spPr>
      </p:pic>
    </p:spTree>
    <p:extLst>
      <p:ext uri="{BB962C8B-B14F-4D97-AF65-F5344CB8AC3E}">
        <p14:creationId xmlns:p14="http://schemas.microsoft.com/office/powerpoint/2010/main" val="3814757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6" y="6400800"/>
            <a:ext cx="9006868"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9006868"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ctr">
              <a:lnSpc>
                <a:spcPct val="85000"/>
              </a:lnSpc>
              <a:defRPr sz="8000" spc="-50" baseline="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1100051" y="4455620"/>
            <a:ext cx="10058400" cy="1143000"/>
          </a:xfrm>
          <a:prstGeom prst="rect">
            <a:avLst/>
          </a:prstGeom>
        </p:spPr>
        <p:txBody>
          <a:bodyPr lIns="91440" rIns="91440">
            <a:normAutofit/>
          </a:bodyPr>
          <a:lstStyle>
            <a:lvl1pPr marL="0" indent="0" algn="ctr">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94F3E51E-9C47-411B-A38F-400721F9C3CA}" type="datetimeFigureOut">
              <a:rPr lang="en-US" smtClean="0"/>
              <a:t>4/10/26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1210A9-92A4-419E-8BFC-4CBF36829261}"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C99C5629-9E6C-2D28-8AD6-C05152B937F3}"/>
              </a:ext>
            </a:extLst>
          </p:cNvPr>
          <p:cNvPicPr>
            <a:picLocks noChangeAspect="1"/>
          </p:cNvPicPr>
          <p:nvPr userDrawn="1"/>
        </p:nvPicPr>
        <p:blipFill>
          <a:blip r:embed="rId2"/>
          <a:stretch>
            <a:fillRect/>
          </a:stretch>
        </p:blipFill>
        <p:spPr>
          <a:xfrm>
            <a:off x="8753698" y="5710839"/>
            <a:ext cx="3176291" cy="1036410"/>
          </a:xfrm>
          <a:prstGeom prst="rect">
            <a:avLst/>
          </a:prstGeom>
        </p:spPr>
      </p:pic>
    </p:spTree>
    <p:extLst>
      <p:ext uri="{BB962C8B-B14F-4D97-AF65-F5344CB8AC3E}">
        <p14:creationId xmlns:p14="http://schemas.microsoft.com/office/powerpoint/2010/main" val="2042441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a:xfrm>
            <a:off x="1097280" y="1845734"/>
            <a:ext cx="10058400" cy="402336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4F3E51E-9C47-411B-A38F-400721F9C3CA}" type="datetimeFigureOut">
              <a:rPr lang="en-US" smtClean="0"/>
              <a:t>4/10/26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49516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851C6-75F1-5343-D889-212F06F4E6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AD3E6E-D120-B5A2-7974-ED2D3CD10C03}"/>
              </a:ext>
            </a:extLst>
          </p:cNvPr>
          <p:cNvSpPr>
            <a:spLocks noGrp="1"/>
          </p:cNvSpPr>
          <p:nvPr>
            <p:ph type="dt" sz="half" idx="10"/>
          </p:nvPr>
        </p:nvSpPr>
        <p:spPr/>
        <p:txBody>
          <a:bodyPr/>
          <a:lstStyle/>
          <a:p>
            <a:fld id="{94F3E51E-9C47-411B-A38F-400721F9C3CA}" type="datetimeFigureOut">
              <a:rPr lang="en-US" smtClean="0"/>
              <a:t>4/10/26</a:t>
            </a:fld>
            <a:endParaRPr lang="en-US"/>
          </a:p>
        </p:txBody>
      </p:sp>
      <p:sp>
        <p:nvSpPr>
          <p:cNvPr id="4" name="Footer Placeholder 3">
            <a:extLst>
              <a:ext uri="{FF2B5EF4-FFF2-40B4-BE49-F238E27FC236}">
                <a16:creationId xmlns:a16="http://schemas.microsoft.com/office/drawing/2014/main" id="{0995B395-8173-4055-5EBE-6DBC9D7CD5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B7D118-EB74-6523-C29C-689483AAF610}"/>
              </a:ext>
            </a:extLst>
          </p:cNvPr>
          <p:cNvSpPr>
            <a:spLocks noGrp="1"/>
          </p:cNvSpPr>
          <p:nvPr>
            <p:ph type="sldNum" sz="quarter" idx="12"/>
          </p:nvPr>
        </p:nvSpPr>
        <p:spPr/>
        <p:txBody>
          <a:bodyPr/>
          <a:lstStyle/>
          <a:p>
            <a:fld id="{6B1210A9-92A4-419E-8BFC-4CBF36829261}" type="slidenum">
              <a:rPr lang="en-US" smtClean="0"/>
              <a:t>‹#›</a:t>
            </a:fld>
            <a:endParaRPr lang="en-US"/>
          </a:p>
        </p:txBody>
      </p:sp>
      <p:sp>
        <p:nvSpPr>
          <p:cNvPr id="8" name="Text Placeholder 7">
            <a:extLst>
              <a:ext uri="{FF2B5EF4-FFF2-40B4-BE49-F238E27FC236}">
                <a16:creationId xmlns:a16="http://schemas.microsoft.com/office/drawing/2014/main" id="{6531229A-F6C9-03C5-75E0-767DF7C22369}"/>
              </a:ext>
            </a:extLst>
          </p:cNvPr>
          <p:cNvSpPr>
            <a:spLocks noGrp="1"/>
          </p:cNvSpPr>
          <p:nvPr>
            <p:ph type="body" sz="quarter" idx="13"/>
          </p:nvPr>
        </p:nvSpPr>
        <p:spPr>
          <a:xfrm>
            <a:off x="1096963" y="1962150"/>
            <a:ext cx="10058400" cy="36290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0552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a:prstGeom prst="rect">
            <a:avLst/>
          </a:prstGeo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a:prstGeom prst="rect">
            <a:avLst/>
          </a:prstGeo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4F3E51E-9C47-411B-A38F-400721F9C3CA}" type="datetimeFigureOut">
              <a:rPr lang="en-US" smtClean="0"/>
              <a:t>4/10/26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1210A9-92A4-419E-8BFC-4CBF36829261}" type="slidenum">
              <a:rPr lang="en-US" smtClean="0"/>
              <a:t>‹#›</a:t>
            </a:fld>
            <a:endParaRPr lang="en-US"/>
          </a:p>
        </p:txBody>
      </p:sp>
    </p:spTree>
    <p:extLst>
      <p:ext uri="{BB962C8B-B14F-4D97-AF65-F5344CB8AC3E}">
        <p14:creationId xmlns:p14="http://schemas.microsoft.com/office/powerpoint/2010/main" val="853490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4F3E51E-9C47-411B-A38F-400721F9C3CA}" type="datetimeFigureOut">
              <a:rPr lang="en-US" smtClean="0"/>
              <a:t>4/10/26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1210A9-92A4-419E-8BFC-4CBF36829261}" type="slidenum">
              <a:rPr lang="en-US" smtClean="0"/>
              <a:t>‹#›</a:t>
            </a:fld>
            <a:endParaRPr lang="en-US"/>
          </a:p>
        </p:txBody>
      </p:sp>
    </p:spTree>
    <p:extLst>
      <p:ext uri="{BB962C8B-B14F-4D97-AF65-F5344CB8AC3E}">
        <p14:creationId xmlns:p14="http://schemas.microsoft.com/office/powerpoint/2010/main" val="736324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a:prstGeom prst="rect">
            <a:avLst/>
          </a:prstGeo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4F3E51E-9C47-411B-A38F-400721F9C3CA}" type="datetimeFigureOut">
              <a:rPr lang="en-US" smtClean="0"/>
              <a:t>4/10/26</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B1210A9-92A4-419E-8BFC-4CBF36829261}" type="slidenum">
              <a:rPr lang="en-US" smtClean="0"/>
              <a:t>‹#›</a:t>
            </a:fld>
            <a:endParaRPr lang="en-US"/>
          </a:p>
        </p:txBody>
      </p:sp>
      <p:pic>
        <p:nvPicPr>
          <p:cNvPr id="16" name="Picture 15">
            <a:extLst>
              <a:ext uri="{FF2B5EF4-FFF2-40B4-BE49-F238E27FC236}">
                <a16:creationId xmlns:a16="http://schemas.microsoft.com/office/drawing/2014/main" id="{08CF33B5-1B26-F0C2-C96C-E8199FAA66E6}"/>
              </a:ext>
            </a:extLst>
          </p:cNvPr>
          <p:cNvPicPr>
            <a:picLocks noChangeAspect="1"/>
          </p:cNvPicPr>
          <p:nvPr userDrawn="1"/>
        </p:nvPicPr>
        <p:blipFill>
          <a:blip r:embed="rId2"/>
          <a:stretch>
            <a:fillRect/>
          </a:stretch>
        </p:blipFill>
        <p:spPr>
          <a:xfrm>
            <a:off x="8813070" y="5679130"/>
            <a:ext cx="3176291" cy="1036410"/>
          </a:xfrm>
          <a:prstGeom prst="rect">
            <a:avLst/>
          </a:prstGeom>
        </p:spPr>
      </p:pic>
    </p:spTree>
    <p:extLst>
      <p:ext uri="{BB962C8B-B14F-4D97-AF65-F5344CB8AC3E}">
        <p14:creationId xmlns:p14="http://schemas.microsoft.com/office/powerpoint/2010/main" val="2393596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369322"/>
            <a:ext cx="8986729" cy="4886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1" y="6334315"/>
            <a:ext cx="8986730" cy="923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4" name="Date Placeholder 3"/>
          <p:cNvSpPr>
            <a:spLocks noGrp="1"/>
          </p:cNvSpPr>
          <p:nvPr>
            <p:ph type="dt" sz="half" idx="2"/>
          </p:nvPr>
        </p:nvSpPr>
        <p:spPr>
          <a:xfrm>
            <a:off x="212001"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4F3E51E-9C47-411B-A38F-400721F9C3CA}" type="datetimeFigureOut">
              <a:rPr lang="en-US" smtClean="0"/>
              <a:t>4/10/26</a:t>
            </a:fld>
            <a:endParaRPr lang="en-US"/>
          </a:p>
        </p:txBody>
      </p:sp>
      <p:sp>
        <p:nvSpPr>
          <p:cNvPr id="5" name="Footer Placeholder 4"/>
          <p:cNvSpPr>
            <a:spLocks noGrp="1"/>
          </p:cNvSpPr>
          <p:nvPr>
            <p:ph type="ftr" sz="quarter" idx="3"/>
          </p:nvPr>
        </p:nvSpPr>
        <p:spPr>
          <a:xfrm>
            <a:off x="3033724" y="6461398"/>
            <a:ext cx="3675759"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520277" y="6446837"/>
            <a:ext cx="1312025" cy="365125"/>
          </a:xfrm>
          <a:prstGeom prst="rect">
            <a:avLst/>
          </a:prstGeom>
        </p:spPr>
        <p:txBody>
          <a:bodyPr vert="horz" lIns="91440" tIns="45720" rIns="91440" bIns="45720" rtlCol="0" anchor="ctr"/>
          <a:lstStyle>
            <a:lvl1pPr algn="r">
              <a:defRPr sz="1050">
                <a:solidFill>
                  <a:srgbClr val="FFFFFF"/>
                </a:solidFill>
              </a:defRPr>
            </a:lvl1pPr>
          </a:lstStyle>
          <a:p>
            <a:fld id="{6B1210A9-92A4-419E-8BFC-4CBF36829261}"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7" name="Picture 16" descr="A blue and grey logo&#10;&#10;AI-generated content may be incorrect.">
            <a:extLst>
              <a:ext uri="{FF2B5EF4-FFF2-40B4-BE49-F238E27FC236}">
                <a16:creationId xmlns:a16="http://schemas.microsoft.com/office/drawing/2014/main" id="{8AAE272A-C527-73A9-86FE-9D54FB24D820}"/>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713048" y="5690247"/>
            <a:ext cx="2168950" cy="1010185"/>
          </a:xfrm>
          <a:prstGeom prst="rect">
            <a:avLst/>
          </a:prstGeom>
        </p:spPr>
      </p:pic>
      <p:pic>
        <p:nvPicPr>
          <p:cNvPr id="19" name="Picture 18" descr="A qr code with a white background&#10;&#10;AI-generated content may be incorrect.">
            <a:extLst>
              <a:ext uri="{FF2B5EF4-FFF2-40B4-BE49-F238E27FC236}">
                <a16:creationId xmlns:a16="http://schemas.microsoft.com/office/drawing/2014/main" id="{8B7200F3-B49C-55A8-5B05-CB1C0C1129D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140068" y="5976982"/>
            <a:ext cx="747184" cy="747184"/>
          </a:xfrm>
          <a:prstGeom prst="rect">
            <a:avLst/>
          </a:prstGeom>
        </p:spPr>
      </p:pic>
    </p:spTree>
    <p:extLst>
      <p:ext uri="{BB962C8B-B14F-4D97-AF65-F5344CB8AC3E}">
        <p14:creationId xmlns:p14="http://schemas.microsoft.com/office/powerpoint/2010/main" val="3338793004"/>
      </p:ext>
    </p:extLst>
  </p:cSld>
  <p:clrMap bg1="lt1" tx1="dk1" bg2="lt2" tx2="dk2" accent1="accent1" accent2="accent2" accent3="accent3" accent4="accent4" accent5="accent5" accent6="accent6" hlink="hlink" folHlink="folHlink"/>
  <p:sldLayoutIdLst>
    <p:sldLayoutId id="2147483669" r:id="rId1"/>
    <p:sldLayoutId id="2147483661" r:id="rId2"/>
    <p:sldLayoutId id="2147483662" r:id="rId3"/>
    <p:sldLayoutId id="2147483672" r:id="rId4"/>
    <p:sldLayoutId id="2147483665" r:id="rId5"/>
    <p:sldLayoutId id="2147483666" r:id="rId6"/>
    <p:sldLayoutId id="2147483668" r:id="rId7"/>
  </p:sldLayoutIdLst>
  <p:txStyles>
    <p:titleStyle>
      <a:lvl1pPr algn="l" defTabSz="914400" rtl="0" eaLnBrk="1" latinLnBrk="0" hangingPunct="1">
        <a:lnSpc>
          <a:spcPct val="85000"/>
        </a:lnSpc>
        <a:spcBef>
          <a:spcPct val="0"/>
        </a:spcBef>
        <a:buNone/>
        <a:defRPr sz="4800" kern="1200" spc="-50" baseline="0">
          <a:solidFill>
            <a:schemeClr val="accent1"/>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hyperlink" Target="https://faculty.washington.edu/smcohen/320/theseus.ht" TargetMode="Externa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608AD-8564-C41D-F817-AC4BA8A6119E}"/>
              </a:ext>
            </a:extLst>
          </p:cNvPr>
          <p:cNvSpPr>
            <a:spLocks noGrp="1"/>
          </p:cNvSpPr>
          <p:nvPr>
            <p:ph type="title"/>
          </p:nvPr>
        </p:nvSpPr>
        <p:spPr>
          <a:xfrm>
            <a:off x="349321" y="5074920"/>
            <a:ext cx="11034445" cy="822960"/>
          </a:xfrm>
        </p:spPr>
        <p:txBody>
          <a:bodyPr/>
          <a:lstStyle/>
          <a:p>
            <a:r>
              <a:rPr lang="en-US" b="1" i="1" dirty="0">
                <a:solidFill>
                  <a:schemeClr val="bg1"/>
                </a:solidFill>
                <a:latin typeface="Gotham"/>
              </a:rPr>
              <a:t>Growing &amp; Cultivating Advance Directives and ACP</a:t>
            </a:r>
            <a:endParaRPr lang="en-US" dirty="0">
              <a:solidFill>
                <a:schemeClr val="bg1"/>
              </a:solidFill>
            </a:endParaRPr>
          </a:p>
        </p:txBody>
      </p:sp>
      <p:sp>
        <p:nvSpPr>
          <p:cNvPr id="4" name="Text Placeholder 3">
            <a:extLst>
              <a:ext uri="{FF2B5EF4-FFF2-40B4-BE49-F238E27FC236}">
                <a16:creationId xmlns:a16="http://schemas.microsoft.com/office/drawing/2014/main" id="{B71E72BE-267C-9783-F920-ED65CE89F1B0}"/>
              </a:ext>
            </a:extLst>
          </p:cNvPr>
          <p:cNvSpPr>
            <a:spLocks noGrp="1"/>
          </p:cNvSpPr>
          <p:nvPr>
            <p:ph type="body" sz="half" idx="2"/>
          </p:nvPr>
        </p:nvSpPr>
        <p:spPr>
          <a:xfrm>
            <a:off x="1017142" y="5907022"/>
            <a:ext cx="8898639" cy="822959"/>
          </a:xfrm>
        </p:spPr>
        <p:txBody>
          <a:bodyPr>
            <a:normAutofit/>
          </a:bodyPr>
          <a:lstStyle/>
          <a:p>
            <a:r>
              <a:rPr lang="en-US" dirty="0">
                <a:solidFill>
                  <a:schemeClr val="bg1"/>
                </a:solidFill>
              </a:rPr>
              <a:t>RYAN PFERDEHIRT</a:t>
            </a:r>
          </a:p>
          <a:p>
            <a:pPr lvl="0" eaLnBrk="0" fontAlgn="base" hangingPunct="0">
              <a:lnSpc>
                <a:spcPct val="100000"/>
              </a:lnSpc>
              <a:spcBef>
                <a:spcPct val="0"/>
              </a:spcBef>
              <a:spcAft>
                <a:spcPct val="0"/>
              </a:spcAft>
              <a:buClrTx/>
              <a:buSzTx/>
            </a:pPr>
            <a:r>
              <a:rPr lang="en-US" altLang="en-US" sz="1600" dirty="0">
                <a:solidFill>
                  <a:schemeClr val="bg1"/>
                </a:solidFill>
                <a:latin typeface="Calibri" panose="020F0502020204030204" pitchFamily="34" charset="0"/>
              </a:rPr>
              <a:t>Rosemary Flanigan Chair &amp; Vice President of Ethics Services </a:t>
            </a:r>
          </a:p>
          <a:p>
            <a:pPr lvl="0" eaLnBrk="0" fontAlgn="base" hangingPunct="0">
              <a:lnSpc>
                <a:spcPct val="100000"/>
              </a:lnSpc>
              <a:spcBef>
                <a:spcPct val="0"/>
              </a:spcBef>
              <a:spcAft>
                <a:spcPct val="0"/>
              </a:spcAft>
              <a:buClrTx/>
              <a:buSzTx/>
            </a:pPr>
            <a:r>
              <a:rPr lang="en-US" altLang="en-US" sz="1600" b="1" dirty="0">
                <a:solidFill>
                  <a:schemeClr val="bg1"/>
                </a:solidFill>
                <a:latin typeface="Calibri" panose="020F0502020204030204" pitchFamily="34" charset="0"/>
              </a:rPr>
              <a:t>Center for Practical Bioethics</a:t>
            </a:r>
            <a:endParaRPr lang="en-US" altLang="en-US" sz="2800" dirty="0">
              <a:solidFill>
                <a:schemeClr val="bg1"/>
              </a:solidFill>
              <a:latin typeface="Arial" panose="020B0604020202020204" pitchFamily="34" charset="0"/>
            </a:endParaRPr>
          </a:p>
          <a:p>
            <a:endParaRPr lang="en-US" dirty="0">
              <a:solidFill>
                <a:schemeClr val="bg1"/>
              </a:solidFill>
            </a:endParaRPr>
          </a:p>
        </p:txBody>
      </p:sp>
    </p:spTree>
    <p:extLst>
      <p:ext uri="{BB962C8B-B14F-4D97-AF65-F5344CB8AC3E}">
        <p14:creationId xmlns:p14="http://schemas.microsoft.com/office/powerpoint/2010/main" val="2758731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77DDA-9E0F-8B47-BB10-491D5E311B72}"/>
              </a:ext>
            </a:extLst>
          </p:cNvPr>
          <p:cNvSpPr>
            <a:spLocks noGrp="1"/>
          </p:cNvSpPr>
          <p:nvPr>
            <p:ph type="title"/>
          </p:nvPr>
        </p:nvSpPr>
        <p:spPr/>
        <p:txBody>
          <a:bodyPr/>
          <a:lstStyle/>
          <a:p>
            <a:r>
              <a:rPr lang="en-US" dirty="0"/>
              <a:t>Washington Stats (Concern)</a:t>
            </a:r>
          </a:p>
        </p:txBody>
      </p:sp>
      <p:sp>
        <p:nvSpPr>
          <p:cNvPr id="3" name="Content Placeholder 2">
            <a:extLst>
              <a:ext uri="{FF2B5EF4-FFF2-40B4-BE49-F238E27FC236}">
                <a16:creationId xmlns:a16="http://schemas.microsoft.com/office/drawing/2014/main" id="{2C92EB0B-FB9A-D147-8209-35EFFD6F47AA}"/>
              </a:ext>
            </a:extLst>
          </p:cNvPr>
          <p:cNvSpPr>
            <a:spLocks noGrp="1"/>
          </p:cNvSpPr>
          <p:nvPr>
            <p:ph idx="1"/>
          </p:nvPr>
        </p:nvSpPr>
        <p:spPr/>
        <p:txBody>
          <a:bodyPr/>
          <a:lstStyle/>
          <a:p>
            <a:r>
              <a:rPr lang="en-US" dirty="0"/>
              <a:t>Loss of autonomy. 358 (83 %) </a:t>
            </a:r>
          </a:p>
          <a:p>
            <a:r>
              <a:rPr lang="en-US" dirty="0"/>
              <a:t>Financial implications of treatment. 43 (10 %) </a:t>
            </a:r>
          </a:p>
          <a:p>
            <a:r>
              <a:rPr lang="en-US" dirty="0"/>
              <a:t>Burden on family, friends/caregivers. 254 (59 %) </a:t>
            </a:r>
          </a:p>
          <a:p>
            <a:r>
              <a:rPr lang="en-US" dirty="0"/>
              <a:t>Less able to engage in activities making life enjoyable. 360 (83%) </a:t>
            </a:r>
          </a:p>
          <a:p>
            <a:r>
              <a:rPr lang="en-US" dirty="0"/>
              <a:t>Loss of control of bodily functions. 213 (49%) </a:t>
            </a:r>
          </a:p>
          <a:p>
            <a:r>
              <a:rPr lang="en-US" dirty="0"/>
              <a:t>Inadequate pain control. 199 (46 %)</a:t>
            </a:r>
          </a:p>
          <a:p>
            <a:r>
              <a:rPr lang="en-US" dirty="0"/>
              <a:t>Loss of dignity. 297 (69%)</a:t>
            </a:r>
          </a:p>
          <a:p>
            <a:endParaRPr lang="en-US" dirty="0"/>
          </a:p>
          <a:p>
            <a:endParaRPr lang="en-US" dirty="0"/>
          </a:p>
        </p:txBody>
      </p:sp>
    </p:spTree>
    <p:extLst>
      <p:ext uri="{BB962C8B-B14F-4D97-AF65-F5344CB8AC3E}">
        <p14:creationId xmlns:p14="http://schemas.microsoft.com/office/powerpoint/2010/main" val="342984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F1956-BF74-AB99-29D2-1CD4AD3C92BD}"/>
              </a:ext>
            </a:extLst>
          </p:cNvPr>
          <p:cNvSpPr>
            <a:spLocks noGrp="1"/>
          </p:cNvSpPr>
          <p:nvPr>
            <p:ph type="title"/>
          </p:nvPr>
        </p:nvSpPr>
        <p:spPr/>
        <p:txBody>
          <a:bodyPr/>
          <a:lstStyle/>
          <a:p>
            <a:r>
              <a:rPr lang="en-US" dirty="0"/>
              <a:t>Beneficence </a:t>
            </a:r>
          </a:p>
        </p:txBody>
      </p:sp>
      <p:sp>
        <p:nvSpPr>
          <p:cNvPr id="3" name="Content Placeholder 2">
            <a:extLst>
              <a:ext uri="{FF2B5EF4-FFF2-40B4-BE49-F238E27FC236}">
                <a16:creationId xmlns:a16="http://schemas.microsoft.com/office/drawing/2014/main" id="{B58983F1-6686-FFC8-4C9B-DD857DE45443}"/>
              </a:ext>
            </a:extLst>
          </p:cNvPr>
          <p:cNvSpPr>
            <a:spLocks noGrp="1"/>
          </p:cNvSpPr>
          <p:nvPr>
            <p:ph idx="1"/>
          </p:nvPr>
        </p:nvSpPr>
        <p:spPr/>
        <p:txBody>
          <a:bodyPr/>
          <a:lstStyle/>
          <a:p>
            <a:r>
              <a:rPr lang="en-US" b="0" i="0" dirty="0">
                <a:solidFill>
                  <a:srgbClr val="1B1B1B"/>
                </a:solidFill>
                <a:effectLst/>
                <a:latin typeface="Cambria" panose="02040503050406030204" pitchFamily="18" charset="0"/>
              </a:rPr>
              <a:t>The obligation of physician to act for the benefit of the patient and supports a number of moral rules to protect and defend the right of others, </a:t>
            </a:r>
          </a:p>
          <a:p>
            <a:pPr lvl="1"/>
            <a:r>
              <a:rPr lang="en-US" b="0" i="0" dirty="0">
                <a:solidFill>
                  <a:srgbClr val="1B1B1B"/>
                </a:solidFill>
                <a:effectLst/>
                <a:latin typeface="Cambria" panose="02040503050406030204" pitchFamily="18" charset="0"/>
              </a:rPr>
              <a:t>prevent harm, remove conditions that will cause harm, help persons with disabilities, and rescue persons in danger. </a:t>
            </a:r>
          </a:p>
          <a:p>
            <a:r>
              <a:rPr lang="en-US" b="0" i="0" dirty="0">
                <a:solidFill>
                  <a:srgbClr val="333333"/>
                </a:solidFill>
                <a:effectLst/>
                <a:latin typeface="Helvetica Neue" panose="02000503000000020004" pitchFamily="2" charset="0"/>
              </a:rPr>
              <a:t>The goal of providing benefit can be applied both to individual patients, and to the good of society as a whole. </a:t>
            </a:r>
          </a:p>
          <a:p>
            <a:pPr lvl="1"/>
            <a:r>
              <a:rPr lang="en-US" b="0" i="0" dirty="0">
                <a:solidFill>
                  <a:srgbClr val="333333"/>
                </a:solidFill>
                <a:effectLst/>
                <a:latin typeface="Helvetica Neue" panose="02000503000000020004" pitchFamily="2" charset="0"/>
              </a:rPr>
              <a:t>For example, the good health of a particular patient is an appropriate goal of medicine, and the prevention of disease through research and the employment of vaccines is the same goal expanded to the population at large.</a:t>
            </a:r>
            <a:endParaRPr lang="en-US" b="0" i="0" dirty="0">
              <a:solidFill>
                <a:srgbClr val="1B1B1B"/>
              </a:solidFill>
              <a:effectLst/>
              <a:latin typeface="Cambria" panose="02040503050406030204" pitchFamily="18" charset="0"/>
            </a:endParaRPr>
          </a:p>
          <a:p>
            <a:r>
              <a:rPr lang="en-US" dirty="0">
                <a:solidFill>
                  <a:srgbClr val="1B1B1B"/>
                </a:solidFill>
                <a:latin typeface="Cambria" panose="02040503050406030204" pitchFamily="18" charset="0"/>
              </a:rPr>
              <a:t>Positive requirement</a:t>
            </a:r>
          </a:p>
          <a:p>
            <a:r>
              <a:rPr lang="en-US" dirty="0">
                <a:solidFill>
                  <a:srgbClr val="1B1B1B"/>
                </a:solidFill>
                <a:latin typeface="Cambria" panose="02040503050406030204" pitchFamily="18" charset="0"/>
              </a:rPr>
              <a:t>Obligation vs Ideal</a:t>
            </a:r>
            <a:endParaRPr lang="en-US" dirty="0"/>
          </a:p>
        </p:txBody>
      </p:sp>
    </p:spTree>
    <p:extLst>
      <p:ext uri="{BB962C8B-B14F-4D97-AF65-F5344CB8AC3E}">
        <p14:creationId xmlns:p14="http://schemas.microsoft.com/office/powerpoint/2010/main" val="2071382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6BBD5-CA43-4961-B8B0-8B645A1ABDCC}"/>
              </a:ext>
            </a:extLst>
          </p:cNvPr>
          <p:cNvSpPr>
            <a:spLocks noGrp="1"/>
          </p:cNvSpPr>
          <p:nvPr>
            <p:ph type="title"/>
          </p:nvPr>
        </p:nvSpPr>
        <p:spPr/>
        <p:txBody>
          <a:bodyPr/>
          <a:lstStyle/>
          <a:p>
            <a:r>
              <a:rPr lang="en-US" dirty="0"/>
              <a:t>Autonomy versus Beneficence</a:t>
            </a:r>
          </a:p>
        </p:txBody>
      </p:sp>
      <p:sp>
        <p:nvSpPr>
          <p:cNvPr id="3" name="Content Placeholder 2">
            <a:extLst>
              <a:ext uri="{FF2B5EF4-FFF2-40B4-BE49-F238E27FC236}">
                <a16:creationId xmlns:a16="http://schemas.microsoft.com/office/drawing/2014/main" id="{16CF776F-624E-4419-A7F0-3948233C7611}"/>
              </a:ext>
            </a:extLst>
          </p:cNvPr>
          <p:cNvSpPr>
            <a:spLocks noGrp="1"/>
          </p:cNvSpPr>
          <p:nvPr>
            <p:ph idx="1"/>
          </p:nvPr>
        </p:nvSpPr>
        <p:spPr/>
        <p:txBody>
          <a:bodyPr/>
          <a:lstStyle/>
          <a:p>
            <a:r>
              <a:rPr lang="en-US" dirty="0"/>
              <a:t>To override the patient’s preference would imply that the medical team is operating under the idea of paternalism, which Beauchamp and Childress (2007) define as, the intentional overriding of one person’s preferences or actions by another person, where the person who overrides justifies this action by appeal to the goal of benefitting or of preventing or mitigating harm to the person whose preferences of actions are overridden (p. 215).</a:t>
            </a:r>
          </a:p>
          <a:p>
            <a:r>
              <a:rPr lang="en-US" dirty="0"/>
              <a:t>Paternalism comes with some ethical complications because it requires an active use of a difference in power dynamic and creates greater potential for biases. </a:t>
            </a:r>
          </a:p>
          <a:p>
            <a:r>
              <a:rPr lang="en-US" dirty="0"/>
              <a:t>It can also set a dangerous precedent of the provider ignoring the medical and personal preferences of a patient with capacity. </a:t>
            </a:r>
          </a:p>
          <a:p>
            <a:pPr lvl="1"/>
            <a:r>
              <a:rPr lang="en-US" dirty="0"/>
              <a:t>It requires personal judgment regarding the meaning of the word “safe &amp; unsafe”, “right &amp; wrong”.</a:t>
            </a:r>
          </a:p>
        </p:txBody>
      </p:sp>
    </p:spTree>
    <p:extLst>
      <p:ext uri="{BB962C8B-B14F-4D97-AF65-F5344CB8AC3E}">
        <p14:creationId xmlns:p14="http://schemas.microsoft.com/office/powerpoint/2010/main" val="208110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07C32-C364-3492-33EE-184B19FD5A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FFC39F-E6DC-80ED-D52E-3F644307AB48}"/>
              </a:ext>
            </a:extLst>
          </p:cNvPr>
          <p:cNvSpPr>
            <a:spLocks noGrp="1"/>
          </p:cNvSpPr>
          <p:nvPr>
            <p:ph type="title"/>
          </p:nvPr>
        </p:nvSpPr>
        <p:spPr/>
        <p:txBody>
          <a:bodyPr/>
          <a:lstStyle/>
          <a:p>
            <a:r>
              <a:rPr lang="en-US" dirty="0"/>
              <a:t>Hard and Soft Paternalism</a:t>
            </a:r>
          </a:p>
        </p:txBody>
      </p:sp>
      <p:sp>
        <p:nvSpPr>
          <p:cNvPr id="3" name="Content Placeholder 2">
            <a:extLst>
              <a:ext uri="{FF2B5EF4-FFF2-40B4-BE49-F238E27FC236}">
                <a16:creationId xmlns:a16="http://schemas.microsoft.com/office/drawing/2014/main" id="{656359D7-2190-515B-B105-CC4A0F5B0547}"/>
              </a:ext>
            </a:extLst>
          </p:cNvPr>
          <p:cNvSpPr>
            <a:spLocks noGrp="1"/>
          </p:cNvSpPr>
          <p:nvPr>
            <p:ph idx="1"/>
          </p:nvPr>
        </p:nvSpPr>
        <p:spPr/>
        <p:txBody>
          <a:bodyPr/>
          <a:lstStyle/>
          <a:p>
            <a:r>
              <a:rPr lang="en-US" b="0" i="0" dirty="0">
                <a:solidFill>
                  <a:srgbClr val="1A1A1A"/>
                </a:solidFill>
                <a:effectLst/>
                <a:latin typeface="Times New Roman" panose="02020603050405020304" pitchFamily="18" charset="0"/>
              </a:rPr>
              <a:t>Soft paternalism is the view that the only conditions under which state paternalism is justified is when it is necessary to determine whether the person being interfered with is acting voluntarily and knowledgeably</a:t>
            </a:r>
          </a:p>
          <a:p>
            <a:endParaRPr lang="en-US" b="0" i="0" dirty="0">
              <a:solidFill>
                <a:srgbClr val="1A1A1A"/>
              </a:solidFill>
              <a:effectLst/>
              <a:latin typeface="Times New Roman" panose="02020603050405020304" pitchFamily="18" charset="0"/>
            </a:endParaRPr>
          </a:p>
          <a:p>
            <a:r>
              <a:rPr lang="en-US" b="0" i="0" dirty="0">
                <a:solidFill>
                  <a:srgbClr val="1A1A1A"/>
                </a:solidFill>
                <a:effectLst/>
                <a:latin typeface="Times New Roman" panose="02020603050405020304" pitchFamily="18" charset="0"/>
              </a:rPr>
              <a:t>Mill’s famous example of the person about to walk across a damaged bridge (language barrier)</a:t>
            </a:r>
          </a:p>
          <a:p>
            <a:pPr lvl="1"/>
            <a:r>
              <a:rPr lang="en-US" b="0" i="0" dirty="0">
                <a:solidFill>
                  <a:srgbClr val="1A1A1A"/>
                </a:solidFill>
                <a:effectLst/>
                <a:latin typeface="Times New Roman" panose="02020603050405020304" pitchFamily="18" charset="0"/>
              </a:rPr>
              <a:t>A soft paternalist would justify forcibly preventing him from crossing the bridge in order to determine whether he knows about its condition.</a:t>
            </a:r>
            <a:endParaRPr lang="en-US" dirty="0">
              <a:solidFill>
                <a:srgbClr val="1A1A1A"/>
              </a:solidFill>
              <a:latin typeface="Times New Roman" panose="02020603050405020304" pitchFamily="18" charset="0"/>
            </a:endParaRPr>
          </a:p>
          <a:p>
            <a:pPr lvl="1"/>
            <a:r>
              <a:rPr lang="en-US" b="0" i="0" dirty="0">
                <a:solidFill>
                  <a:srgbClr val="1A1A1A"/>
                </a:solidFill>
                <a:effectLst/>
                <a:latin typeface="Times New Roman" panose="02020603050405020304" pitchFamily="18" charset="0"/>
              </a:rPr>
              <a:t>A hard paternalist says that, at least sometimes, it may be permissible to prevent him from crossing the bridge even if he knows of its condition. We are entitled to prevent voluntary suicide.</a:t>
            </a:r>
            <a:endParaRPr lang="en-US" dirty="0"/>
          </a:p>
        </p:txBody>
      </p:sp>
    </p:spTree>
    <p:extLst>
      <p:ext uri="{BB962C8B-B14F-4D97-AF65-F5344CB8AC3E}">
        <p14:creationId xmlns:p14="http://schemas.microsoft.com/office/powerpoint/2010/main" val="3173187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739EF095-BF8E-486A-9209-27CA0A4BFA40}"/>
              </a:ext>
            </a:extLst>
          </p:cNvPr>
          <p:cNvSpPr>
            <a:spLocks noGrp="1" noChangeArrowheads="1"/>
          </p:cNvSpPr>
          <p:nvPr>
            <p:ph type="title"/>
          </p:nvPr>
        </p:nvSpPr>
        <p:spPr/>
        <p:txBody>
          <a:bodyPr/>
          <a:lstStyle/>
          <a:p>
            <a:r>
              <a:rPr lang="en-US" altLang="en-US"/>
              <a:t>Clinical Decision Making </a:t>
            </a:r>
          </a:p>
        </p:txBody>
      </p:sp>
      <p:sp>
        <p:nvSpPr>
          <p:cNvPr id="3" name="Content Placeholder 2">
            <a:extLst>
              <a:ext uri="{FF2B5EF4-FFF2-40B4-BE49-F238E27FC236}">
                <a16:creationId xmlns:a16="http://schemas.microsoft.com/office/drawing/2014/main" id="{FF43D2BA-5939-4FB9-8318-9CF0BAECB2DB}"/>
              </a:ext>
            </a:extLst>
          </p:cNvPr>
          <p:cNvSpPr>
            <a:spLocks noGrp="1"/>
          </p:cNvSpPr>
          <p:nvPr>
            <p:ph idx="1"/>
          </p:nvPr>
        </p:nvSpPr>
        <p:spPr/>
        <p:txBody>
          <a:bodyPr/>
          <a:lstStyle/>
          <a:p>
            <a:pPr marL="0" indent="0">
              <a:buNone/>
              <a:defRPr/>
            </a:pPr>
            <a:r>
              <a:rPr lang="en-US" dirty="0"/>
              <a:t>1. The Patient with Capacity</a:t>
            </a:r>
          </a:p>
          <a:p>
            <a:pPr marL="0" indent="0">
              <a:buNone/>
              <a:defRPr/>
            </a:pPr>
            <a:r>
              <a:rPr lang="en-US" dirty="0"/>
              <a:t>2. Autonomously Executed Advance Directive</a:t>
            </a:r>
          </a:p>
          <a:p>
            <a:pPr marL="0" indent="0">
              <a:buNone/>
              <a:defRPr/>
            </a:pPr>
            <a:r>
              <a:rPr lang="en-US" dirty="0"/>
              <a:t>3. Substitutive Judgement </a:t>
            </a:r>
          </a:p>
          <a:p>
            <a:pPr marL="0" indent="0">
              <a:buNone/>
              <a:defRPr/>
            </a:pPr>
            <a:r>
              <a:rPr lang="en-US" dirty="0"/>
              <a:t>4. Best Interests</a:t>
            </a:r>
          </a:p>
          <a:p>
            <a:pPr marL="0" indent="0">
              <a:buNone/>
              <a:defRPr/>
            </a:pPr>
            <a:endParaRPr lang="en-US" dirty="0"/>
          </a:p>
          <a:p>
            <a:pPr>
              <a:defRPr/>
            </a:pPr>
            <a:r>
              <a:rPr lang="en-US" dirty="0"/>
              <a:t>2 – 4 Require a Surrogate Decision-maker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BBB70C52-17E3-47BD-91DB-560FB23E0430}"/>
              </a:ext>
            </a:extLst>
          </p:cNvPr>
          <p:cNvSpPr>
            <a:spLocks noGrp="1" noChangeArrowheads="1"/>
          </p:cNvSpPr>
          <p:nvPr>
            <p:ph type="title"/>
          </p:nvPr>
        </p:nvSpPr>
        <p:spPr/>
        <p:txBody>
          <a:bodyPr/>
          <a:lstStyle/>
          <a:p>
            <a:r>
              <a:rPr lang="en-US" altLang="en-US"/>
              <a:t>The Patient with Capacity</a:t>
            </a:r>
          </a:p>
        </p:txBody>
      </p:sp>
      <p:sp>
        <p:nvSpPr>
          <p:cNvPr id="3" name="Content Placeholder 2">
            <a:extLst>
              <a:ext uri="{FF2B5EF4-FFF2-40B4-BE49-F238E27FC236}">
                <a16:creationId xmlns:a16="http://schemas.microsoft.com/office/drawing/2014/main" id="{B73B2E34-144F-476E-AC38-DB7553167704}"/>
              </a:ext>
            </a:extLst>
          </p:cNvPr>
          <p:cNvSpPr>
            <a:spLocks noGrp="1" noChangeArrowheads="1"/>
          </p:cNvSpPr>
          <p:nvPr>
            <p:ph idx="1"/>
          </p:nvPr>
        </p:nvSpPr>
        <p:spPr/>
        <p:txBody>
          <a:bodyPr/>
          <a:lstStyle/>
          <a:p>
            <a:pPr>
              <a:buFont typeface="Arial" panose="020B0604020202020204" pitchFamily="34" charset="0"/>
              <a:buChar char="•"/>
            </a:pPr>
            <a:r>
              <a:rPr lang="en-US" altLang="en-US" dirty="0"/>
              <a:t> Informed Consent</a:t>
            </a:r>
          </a:p>
          <a:p>
            <a:pPr>
              <a:buFont typeface="Arial" panose="020B0604020202020204" pitchFamily="34" charset="0"/>
              <a:buChar char="•"/>
            </a:pPr>
            <a:r>
              <a:rPr lang="en-US" altLang="en-US" dirty="0"/>
              <a:t> First used, 1957 by attorney Paul G. </a:t>
            </a:r>
            <a:r>
              <a:rPr lang="en-US" altLang="en-US" dirty="0" err="1"/>
              <a:t>Gebhard</a:t>
            </a:r>
            <a:r>
              <a:rPr lang="en-US" altLang="en-US" dirty="0"/>
              <a:t> – malpractice case v Stanford</a:t>
            </a:r>
          </a:p>
          <a:p>
            <a:pPr>
              <a:buFont typeface="Arial" panose="020B0604020202020204" pitchFamily="34" charset="0"/>
              <a:buChar char="•"/>
            </a:pPr>
            <a:r>
              <a:rPr lang="en-US" altLang="en-US" dirty="0"/>
              <a:t> Requires 3 element criteria</a:t>
            </a:r>
          </a:p>
          <a:p>
            <a:pPr lvl="1">
              <a:buFont typeface="Arial" panose="020B0604020202020204" pitchFamily="34" charset="0"/>
              <a:buChar char="•"/>
            </a:pPr>
            <a:r>
              <a:rPr lang="en-US" altLang="en-US" dirty="0"/>
              <a:t>Patient must </a:t>
            </a:r>
            <a:r>
              <a:rPr lang="en-US" altLang="en-US" i="1" dirty="0"/>
              <a:t>agree</a:t>
            </a:r>
            <a:r>
              <a:rPr lang="en-US" altLang="en-US" dirty="0"/>
              <a:t> to intervention based on </a:t>
            </a:r>
            <a:r>
              <a:rPr lang="en-US" altLang="en-US" i="1" dirty="0"/>
              <a:t>understanding</a:t>
            </a:r>
            <a:r>
              <a:rPr lang="en-US" altLang="en-US" dirty="0"/>
              <a:t> of relevant </a:t>
            </a:r>
            <a:r>
              <a:rPr lang="en-US" altLang="en-US" i="1" dirty="0"/>
              <a:t>information</a:t>
            </a:r>
          </a:p>
          <a:p>
            <a:pPr lvl="1">
              <a:buFont typeface="Arial" panose="020B0604020202020204" pitchFamily="34" charset="0"/>
              <a:buChar char="•"/>
            </a:pPr>
            <a:r>
              <a:rPr lang="en-US" altLang="en-US" dirty="0"/>
              <a:t>Must </a:t>
            </a:r>
            <a:r>
              <a:rPr lang="en-US" altLang="en-US" i="1" dirty="0"/>
              <a:t>not be controlled </a:t>
            </a:r>
            <a:r>
              <a:rPr lang="en-US" altLang="en-US" dirty="0"/>
              <a:t>by influences</a:t>
            </a:r>
          </a:p>
          <a:p>
            <a:pPr lvl="1">
              <a:buFont typeface="Arial" panose="020B0604020202020204" pitchFamily="34" charset="0"/>
              <a:buChar char="•"/>
            </a:pPr>
            <a:r>
              <a:rPr lang="en-US" altLang="en-US" dirty="0"/>
              <a:t>Must involved intentional giving of </a:t>
            </a:r>
            <a:r>
              <a:rPr lang="en-US" altLang="en-US" i="1" dirty="0"/>
              <a:t>permission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B74ABB09-D827-49B6-BF5F-92A977652022}"/>
              </a:ext>
            </a:extLst>
          </p:cNvPr>
          <p:cNvSpPr>
            <a:spLocks noGrp="1" noChangeArrowheads="1"/>
          </p:cNvSpPr>
          <p:nvPr>
            <p:ph type="title"/>
          </p:nvPr>
        </p:nvSpPr>
        <p:spPr/>
        <p:txBody>
          <a:bodyPr/>
          <a:lstStyle/>
          <a:p>
            <a:r>
              <a:rPr lang="en-US" altLang="en-US"/>
              <a:t>Informed Consent</a:t>
            </a:r>
          </a:p>
        </p:txBody>
      </p:sp>
      <p:sp>
        <p:nvSpPr>
          <p:cNvPr id="3" name="Content Placeholder 2">
            <a:extLst>
              <a:ext uri="{FF2B5EF4-FFF2-40B4-BE49-F238E27FC236}">
                <a16:creationId xmlns:a16="http://schemas.microsoft.com/office/drawing/2014/main" id="{79A89F26-5AD6-4393-BDBE-C0B87A922AEC}"/>
              </a:ext>
            </a:extLst>
          </p:cNvPr>
          <p:cNvSpPr>
            <a:spLocks noGrp="1" noChangeArrowheads="1"/>
          </p:cNvSpPr>
          <p:nvPr>
            <p:ph idx="1"/>
          </p:nvPr>
        </p:nvSpPr>
        <p:spPr/>
        <p:txBody>
          <a:bodyPr/>
          <a:lstStyle/>
          <a:p>
            <a:pPr>
              <a:buFont typeface="Arial" panose="020B0604020202020204" pitchFamily="34" charset="0"/>
              <a:buChar char="•"/>
            </a:pPr>
            <a:r>
              <a:rPr lang="en-US" altLang="en-US" dirty="0"/>
              <a:t> Required by patient;</a:t>
            </a:r>
          </a:p>
          <a:p>
            <a:pPr lvl="1">
              <a:buFont typeface="Arial" panose="020B0604020202020204" pitchFamily="34" charset="0"/>
              <a:buChar char="•"/>
            </a:pPr>
            <a:r>
              <a:rPr lang="en-US" altLang="en-US" dirty="0"/>
              <a:t>Understand, Evaluate, &amp; Reason</a:t>
            </a:r>
          </a:p>
          <a:p>
            <a:pPr>
              <a:buFont typeface="Arial" panose="020B0604020202020204" pitchFamily="34" charset="0"/>
              <a:buChar char="•"/>
            </a:pPr>
            <a:r>
              <a:rPr lang="en-US" altLang="en-US" dirty="0"/>
              <a:t> Required by provider;</a:t>
            </a:r>
          </a:p>
          <a:p>
            <a:pPr lvl="1">
              <a:buFont typeface="Arial" panose="020B0604020202020204" pitchFamily="34" charset="0"/>
              <a:buChar char="•"/>
            </a:pPr>
            <a:r>
              <a:rPr lang="en-US" altLang="en-US" sz="2600" dirty="0"/>
              <a:t>Diagnosis, Prognosis, Treatment Options, &amp; Recommendation</a:t>
            </a:r>
          </a:p>
          <a:p>
            <a:pPr>
              <a:buFont typeface="Arial" panose="020B0604020202020204" pitchFamily="34" charset="0"/>
              <a:buChar char="•"/>
            </a:pPr>
            <a:r>
              <a:rPr lang="en-US" altLang="en-US" dirty="0"/>
              <a:t> Ensures pts are aware = protects hospital and physicians from litigation</a:t>
            </a:r>
          </a:p>
          <a:p>
            <a:pPr>
              <a:buFont typeface="Arial" panose="020B0604020202020204" pitchFamily="34" charset="0"/>
              <a:buChar char="•"/>
            </a:pPr>
            <a:r>
              <a:rPr lang="en-US" altLang="en-US" dirty="0"/>
              <a:t> Ethically – It should be minimum/baseline</a:t>
            </a:r>
          </a:p>
          <a:p>
            <a:pPr>
              <a:buFont typeface="Arial" panose="020B0604020202020204" pitchFamily="34" charset="0"/>
              <a:buChar char="•"/>
            </a:pP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0B4E9-25ED-449C-890E-70D1A7557A34}"/>
              </a:ext>
            </a:extLst>
          </p:cNvPr>
          <p:cNvSpPr>
            <a:spLocks noGrp="1"/>
          </p:cNvSpPr>
          <p:nvPr>
            <p:ph type="title"/>
          </p:nvPr>
        </p:nvSpPr>
        <p:spPr/>
        <p:txBody>
          <a:bodyPr>
            <a:normAutofit/>
          </a:bodyPr>
          <a:lstStyle/>
          <a:p>
            <a:pPr>
              <a:defRPr/>
            </a:pPr>
            <a:r>
              <a:rPr lang="en-US" dirty="0"/>
              <a:t>Advance Directives and Surrogate Decision Makers</a:t>
            </a:r>
          </a:p>
        </p:txBody>
      </p:sp>
      <p:sp>
        <p:nvSpPr>
          <p:cNvPr id="3" name="Content Placeholder 2">
            <a:extLst>
              <a:ext uri="{FF2B5EF4-FFF2-40B4-BE49-F238E27FC236}">
                <a16:creationId xmlns:a16="http://schemas.microsoft.com/office/drawing/2014/main" id="{7A8FD999-4B41-4FA8-A071-616E06EF2CDB}"/>
              </a:ext>
            </a:extLst>
          </p:cNvPr>
          <p:cNvSpPr>
            <a:spLocks noGrp="1" noChangeArrowheads="1"/>
          </p:cNvSpPr>
          <p:nvPr>
            <p:ph idx="1"/>
          </p:nvPr>
        </p:nvSpPr>
        <p:spPr/>
        <p:txBody>
          <a:bodyPr/>
          <a:lstStyle/>
          <a:p>
            <a:pPr>
              <a:buFont typeface="Arial" panose="020B0604020202020204" pitchFamily="34" charset="0"/>
              <a:buChar char="•"/>
            </a:pPr>
            <a:r>
              <a:rPr lang="en-US" altLang="en-US" dirty="0"/>
              <a:t> Precedent autonomy</a:t>
            </a:r>
          </a:p>
          <a:p>
            <a:pPr>
              <a:buFont typeface="Arial" panose="020B0604020202020204" pitchFamily="34" charset="0"/>
              <a:buChar char="•"/>
            </a:pPr>
            <a:r>
              <a:rPr lang="en-US" altLang="en-US" dirty="0"/>
              <a:t> Means of maintaining a patient’s right to autonomy</a:t>
            </a:r>
          </a:p>
          <a:p>
            <a:pPr lvl="1">
              <a:buFont typeface="Arial" panose="020B0604020202020204" pitchFamily="34" charset="0"/>
              <a:buChar char="•"/>
            </a:pPr>
            <a:r>
              <a:rPr lang="en-US" altLang="en-US" dirty="0"/>
              <a:t>A patient’s voice when the patient is voiceless</a:t>
            </a:r>
          </a:p>
          <a:p>
            <a:pPr>
              <a:buFont typeface="Arial" panose="020B0604020202020204" pitchFamily="34" charset="0"/>
              <a:buChar char="•"/>
            </a:pPr>
            <a:r>
              <a:rPr lang="en-US" altLang="en-US" dirty="0"/>
              <a:t> Advance Directive</a:t>
            </a:r>
          </a:p>
          <a:p>
            <a:pPr lvl="1">
              <a:buFont typeface="Arial" panose="020B0604020202020204" pitchFamily="34" charset="0"/>
              <a:buChar char="•"/>
            </a:pPr>
            <a:r>
              <a:rPr lang="en-US" altLang="en-US" dirty="0"/>
              <a:t>Living will, DPOA, 5 Wishes, etc.</a:t>
            </a:r>
          </a:p>
          <a:p>
            <a:pPr lvl="1">
              <a:buFont typeface="Arial" panose="020B0604020202020204" pitchFamily="34" charset="0"/>
              <a:buChar char="•"/>
            </a:pPr>
            <a:r>
              <a:rPr lang="en-US" altLang="en-US" dirty="0"/>
              <a:t>Does not include POLST/TPOPP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420E2442-F209-4495-A2DA-249D5F3CBA00}"/>
              </a:ext>
            </a:extLst>
          </p:cNvPr>
          <p:cNvSpPr>
            <a:spLocks noGrp="1" noChangeArrowheads="1"/>
          </p:cNvSpPr>
          <p:nvPr>
            <p:ph type="title"/>
          </p:nvPr>
        </p:nvSpPr>
        <p:spPr/>
        <p:txBody>
          <a:bodyPr/>
          <a:lstStyle/>
          <a:p>
            <a:r>
              <a:rPr lang="en-US" altLang="en-US"/>
              <a:t>Challenges and Limitations</a:t>
            </a:r>
          </a:p>
        </p:txBody>
      </p:sp>
      <p:sp>
        <p:nvSpPr>
          <p:cNvPr id="12291" name="Content Placeholder 2">
            <a:extLst>
              <a:ext uri="{FF2B5EF4-FFF2-40B4-BE49-F238E27FC236}">
                <a16:creationId xmlns:a16="http://schemas.microsoft.com/office/drawing/2014/main" id="{629DC54A-8495-4D81-98D7-3102D382EDBE}"/>
              </a:ext>
            </a:extLst>
          </p:cNvPr>
          <p:cNvSpPr>
            <a:spLocks noGrp="1" noChangeArrowheads="1"/>
          </p:cNvSpPr>
          <p:nvPr>
            <p:ph idx="1"/>
          </p:nvPr>
        </p:nvSpPr>
        <p:spPr/>
        <p:txBody>
          <a:bodyPr/>
          <a:lstStyle/>
          <a:p>
            <a:pPr>
              <a:buFont typeface="Arial" panose="020B0604020202020204" pitchFamily="34" charset="0"/>
              <a:buChar char="•"/>
            </a:pPr>
            <a:r>
              <a:rPr lang="en-US" altLang="en-US" dirty="0"/>
              <a:t> Living wills cannot cover all conceivable decisions</a:t>
            </a:r>
          </a:p>
          <a:p>
            <a:pPr>
              <a:buFont typeface="Arial" panose="020B0604020202020204" pitchFamily="34" charset="0"/>
              <a:buChar char="•"/>
            </a:pPr>
            <a:r>
              <a:rPr lang="en-US" altLang="en-US" dirty="0"/>
              <a:t> Questionable </a:t>
            </a:r>
            <a:r>
              <a:rPr lang="en-US" altLang="en-US" dirty="0" err="1"/>
              <a:t>pt</a:t>
            </a:r>
            <a:r>
              <a:rPr lang="en-US" altLang="en-US" dirty="0"/>
              <a:t> understanding</a:t>
            </a:r>
          </a:p>
          <a:p>
            <a:pPr>
              <a:buFont typeface="Arial" panose="020B0604020202020204" pitchFamily="34" charset="0"/>
              <a:buChar char="•"/>
            </a:pPr>
            <a:r>
              <a:rPr lang="en-US" altLang="en-US" dirty="0"/>
              <a:t> Ambiguous terms</a:t>
            </a:r>
          </a:p>
          <a:p>
            <a:pPr lvl="1">
              <a:buFont typeface="Arial" panose="020B0604020202020204" pitchFamily="34" charset="0"/>
              <a:buChar char="•"/>
            </a:pPr>
            <a:r>
              <a:rPr lang="en-US" altLang="en-US" dirty="0"/>
              <a:t>"extraordinary means" and "unnaturally prolonging my life“</a:t>
            </a:r>
          </a:p>
          <a:p>
            <a:pPr>
              <a:buFont typeface="Arial" panose="020B0604020202020204" pitchFamily="34" charset="0"/>
              <a:buChar char="•"/>
            </a:pPr>
            <a:r>
              <a:rPr lang="en-US" altLang="en-US" dirty="0"/>
              <a:t> Effective use</a:t>
            </a:r>
          </a:p>
          <a:p>
            <a:pPr lvl="1">
              <a:buFont typeface="Arial" panose="020B0604020202020204" pitchFamily="34" charset="0"/>
              <a:buChar char="•"/>
            </a:pPr>
            <a:r>
              <a:rPr lang="en-US" altLang="en-US" dirty="0"/>
              <a:t>Advance Directives and POLST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291">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8DDCF1A8-34FA-464D-8642-E38E1406C715}"/>
              </a:ext>
            </a:extLst>
          </p:cNvPr>
          <p:cNvSpPr>
            <a:spLocks noGrp="1" noChangeArrowheads="1"/>
          </p:cNvSpPr>
          <p:nvPr>
            <p:ph type="title"/>
          </p:nvPr>
        </p:nvSpPr>
        <p:spPr/>
        <p:txBody>
          <a:bodyPr/>
          <a:lstStyle/>
          <a:p>
            <a:r>
              <a:rPr lang="en-US" dirty="0"/>
              <a:t>What if there is not an AD?</a:t>
            </a:r>
            <a:endParaRPr lang="en-US" altLang="en-US" dirty="0"/>
          </a:p>
        </p:txBody>
      </p:sp>
      <p:sp>
        <p:nvSpPr>
          <p:cNvPr id="3" name="Content Placeholder 2">
            <a:extLst>
              <a:ext uri="{FF2B5EF4-FFF2-40B4-BE49-F238E27FC236}">
                <a16:creationId xmlns:a16="http://schemas.microsoft.com/office/drawing/2014/main" id="{D9A11F37-5A03-43ED-ABFD-BD56C6BC3180}"/>
              </a:ext>
            </a:extLst>
          </p:cNvPr>
          <p:cNvSpPr>
            <a:spLocks noGrp="1" noChangeArrowheads="1"/>
          </p:cNvSpPr>
          <p:nvPr>
            <p:ph idx="1"/>
          </p:nvPr>
        </p:nvSpPr>
        <p:spPr/>
        <p:txBody>
          <a:bodyPr/>
          <a:lstStyle/>
          <a:p>
            <a:pPr>
              <a:buFont typeface="Arial" panose="020B0604020202020204" pitchFamily="34" charset="0"/>
              <a:buChar char="•"/>
            </a:pPr>
            <a:r>
              <a:rPr lang="en-US" altLang="en-US" dirty="0"/>
              <a:t> Substitutive Judgement</a:t>
            </a:r>
          </a:p>
          <a:p>
            <a:pPr lvl="1">
              <a:buFont typeface="Arial" panose="020B0604020202020204" pitchFamily="34" charset="0"/>
              <a:buChar char="•"/>
            </a:pPr>
            <a:r>
              <a:rPr lang="en-US" altLang="en-US" dirty="0"/>
              <a:t>“Don the mental mantle of the incompetent”</a:t>
            </a:r>
          </a:p>
          <a:p>
            <a:pPr lvl="1">
              <a:buFont typeface="Arial" panose="020B0604020202020204" pitchFamily="34" charset="0"/>
              <a:buChar char="•"/>
            </a:pPr>
            <a:r>
              <a:rPr lang="en-US" altLang="en-US" dirty="0"/>
              <a:t> Surrogate should have familiarity with the patient</a:t>
            </a:r>
          </a:p>
          <a:p>
            <a:pPr lvl="1">
              <a:buFont typeface="Arial" panose="020B0604020202020204" pitchFamily="34" charset="0"/>
              <a:buChar char="•"/>
            </a:pPr>
            <a:r>
              <a:rPr lang="en-US" altLang="en-US" dirty="0"/>
              <a:t> Able to answer, “what would </a:t>
            </a:r>
            <a:r>
              <a:rPr lang="en-US" altLang="en-US" i="1" dirty="0"/>
              <a:t>the patient </a:t>
            </a:r>
            <a:r>
              <a:rPr lang="en-US" altLang="en-US" dirty="0"/>
              <a:t>want in this circumstance?”</a:t>
            </a:r>
          </a:p>
          <a:p>
            <a:pPr>
              <a:buFont typeface="Arial" panose="020B0604020202020204" pitchFamily="34" charset="0"/>
              <a:buChar char="•"/>
            </a:pPr>
            <a:r>
              <a:rPr lang="en-US" altLang="en-US" dirty="0"/>
              <a:t> Best Interest Standard</a:t>
            </a:r>
          </a:p>
          <a:p>
            <a:pPr lvl="1"/>
            <a:r>
              <a:rPr lang="en-US" altLang="en-US" dirty="0"/>
              <a:t>Determine the highest probable net benefit among the available options</a:t>
            </a:r>
          </a:p>
          <a:p>
            <a:pPr lvl="1"/>
            <a:r>
              <a:rPr lang="en-US" altLang="en-US" dirty="0"/>
              <a:t>Balance benefits, risks, and cost</a:t>
            </a:r>
          </a:p>
          <a:p>
            <a:pPr lvl="1">
              <a:buFont typeface="Arial" panose="020B0604020202020204" pitchFamily="34" charset="0"/>
              <a:buChar char="•"/>
            </a:pPr>
            <a:endParaRPr lang="en-US" altLang="en-US" dirty="0"/>
          </a:p>
        </p:txBody>
      </p:sp>
      <p:pic>
        <p:nvPicPr>
          <p:cNvPr id="2" name="Content Placeholder 3">
            <a:extLst>
              <a:ext uri="{FF2B5EF4-FFF2-40B4-BE49-F238E27FC236}">
                <a16:creationId xmlns:a16="http://schemas.microsoft.com/office/drawing/2014/main" id="{EE74BABB-9F32-2309-A4D0-D772BE35FCC8}"/>
              </a:ext>
            </a:extLst>
          </p:cNvPr>
          <p:cNvPicPr>
            <a:picLocks noChangeAspect="1"/>
          </p:cNvPicPr>
          <p:nvPr/>
        </p:nvPicPr>
        <p:blipFill>
          <a:blip r:embed="rId2"/>
          <a:stretch>
            <a:fillRect/>
          </a:stretch>
        </p:blipFill>
        <p:spPr>
          <a:xfrm>
            <a:off x="5050300" y="3966914"/>
            <a:ext cx="3804359" cy="19021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91AA5-F609-84F0-F3A6-ACC6F13C6251}"/>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272FDA25-6E0D-DFCE-B55A-EAB8A43C385D}"/>
              </a:ext>
            </a:extLst>
          </p:cNvPr>
          <p:cNvSpPr>
            <a:spLocks noGrp="1"/>
          </p:cNvSpPr>
          <p:nvPr>
            <p:ph idx="1"/>
          </p:nvPr>
        </p:nvSpPr>
        <p:spPr/>
        <p:txBody>
          <a:bodyPr/>
          <a:lstStyle/>
          <a:p>
            <a:pPr>
              <a:buFont typeface="Arial" panose="020B0604020202020204" pitchFamily="34" charset="0"/>
              <a:buChar char="•"/>
            </a:pPr>
            <a:r>
              <a:rPr lang="en-US" dirty="0"/>
              <a:t> Discuss the ethical challenges that TBIs present for patient autonomy</a:t>
            </a:r>
          </a:p>
          <a:p>
            <a:pPr>
              <a:buFont typeface="Arial" panose="020B0604020202020204" pitchFamily="34" charset="0"/>
              <a:buChar char="•"/>
            </a:pPr>
            <a:r>
              <a:rPr lang="en-US" dirty="0"/>
              <a:t> How goals of care are complicated</a:t>
            </a:r>
          </a:p>
          <a:p>
            <a:pPr>
              <a:buFont typeface="Arial" panose="020B0604020202020204" pitchFamily="34" charset="0"/>
              <a:buChar char="•"/>
            </a:pPr>
            <a:r>
              <a:rPr lang="en-US" dirty="0"/>
              <a:t> Challenging discharge locations, </a:t>
            </a:r>
          </a:p>
          <a:p>
            <a:pPr>
              <a:buFont typeface="Arial" panose="020B0604020202020204" pitchFamily="34" charset="0"/>
              <a:buChar char="•"/>
            </a:pPr>
            <a:r>
              <a:rPr lang="en-US" dirty="0"/>
              <a:t> Discuss how aspects of “self” and “personhood” can further complicate decisions going forward. </a:t>
            </a:r>
          </a:p>
        </p:txBody>
      </p:sp>
    </p:spTree>
    <p:extLst>
      <p:ext uri="{BB962C8B-B14F-4D97-AF65-F5344CB8AC3E}">
        <p14:creationId xmlns:p14="http://schemas.microsoft.com/office/powerpoint/2010/main" val="222105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DBE33299-E173-4C0E-AB9B-20A7919F3419}"/>
              </a:ext>
            </a:extLst>
          </p:cNvPr>
          <p:cNvSpPr>
            <a:spLocks noGrp="1" noChangeArrowheads="1"/>
          </p:cNvSpPr>
          <p:nvPr>
            <p:ph type="title"/>
          </p:nvPr>
        </p:nvSpPr>
        <p:spPr/>
        <p:txBody>
          <a:bodyPr/>
          <a:lstStyle/>
          <a:p>
            <a:r>
              <a:rPr lang="en-US" altLang="en-US"/>
              <a:t>No DPOA - Who becomes Surrogates?</a:t>
            </a:r>
          </a:p>
        </p:txBody>
      </p:sp>
      <p:sp>
        <p:nvSpPr>
          <p:cNvPr id="3" name="Content Placeholder 2">
            <a:extLst>
              <a:ext uri="{FF2B5EF4-FFF2-40B4-BE49-F238E27FC236}">
                <a16:creationId xmlns:a16="http://schemas.microsoft.com/office/drawing/2014/main" id="{A47A1268-497D-433D-ADD0-9740A7F43483}"/>
              </a:ext>
            </a:extLst>
          </p:cNvPr>
          <p:cNvSpPr>
            <a:spLocks noGrp="1" noChangeArrowheads="1"/>
          </p:cNvSpPr>
          <p:nvPr>
            <p:ph idx="1"/>
          </p:nvPr>
        </p:nvSpPr>
        <p:spPr/>
        <p:txBody>
          <a:bodyPr/>
          <a:lstStyle/>
          <a:p>
            <a:pPr>
              <a:buFont typeface="Arial" panose="020B0604020202020204" pitchFamily="34" charset="0"/>
              <a:buChar char="•"/>
            </a:pPr>
            <a:r>
              <a:rPr lang="en-US" altLang="en-US" dirty="0"/>
              <a:t> Appointed Guardian</a:t>
            </a:r>
          </a:p>
          <a:p>
            <a:pPr>
              <a:buFont typeface="Arial" panose="020B0604020202020204" pitchFamily="34" charset="0"/>
              <a:buChar char="•"/>
            </a:pPr>
            <a:r>
              <a:rPr lang="en-US" altLang="en-US" dirty="0"/>
              <a:t> Husbands, wives, legal partners </a:t>
            </a:r>
          </a:p>
          <a:p>
            <a:pPr>
              <a:buFont typeface="Arial" panose="020B0604020202020204" pitchFamily="34" charset="0"/>
              <a:buChar char="•"/>
            </a:pPr>
            <a:r>
              <a:rPr lang="en-US" altLang="en-US" dirty="0"/>
              <a:t> Adult children</a:t>
            </a:r>
          </a:p>
          <a:p>
            <a:pPr>
              <a:buFont typeface="Arial" panose="020B0604020202020204" pitchFamily="34" charset="0"/>
              <a:buChar char="•"/>
            </a:pPr>
            <a:r>
              <a:rPr lang="en-US" altLang="en-US" dirty="0"/>
              <a:t> Parents</a:t>
            </a:r>
          </a:p>
          <a:p>
            <a:pPr>
              <a:buFont typeface="Arial" panose="020B0604020202020204" pitchFamily="34" charset="0"/>
              <a:buChar char="•"/>
            </a:pPr>
            <a:r>
              <a:rPr lang="en-US" altLang="en-US" dirty="0"/>
              <a:t> Siblings, cousins, aunts, uncles, nephews, nieces</a:t>
            </a:r>
          </a:p>
          <a:p>
            <a:pPr>
              <a:buFont typeface="Arial" panose="020B0604020202020204" pitchFamily="34" charset="0"/>
              <a:buChar char="•"/>
            </a:pPr>
            <a:r>
              <a:rPr lang="en-US" altLang="en-US" dirty="0"/>
              <a:t> Close and caring friends</a:t>
            </a:r>
          </a:p>
          <a:p>
            <a:pPr>
              <a:buFont typeface="Arial" panose="020B0604020202020204" pitchFamily="34" charset="0"/>
              <a:buChar char="•"/>
            </a:pPr>
            <a:r>
              <a:rPr lang="en-US" altLang="en-US" dirty="0"/>
              <a:t> (defined by each state laws)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49F1B-1A8C-D4DA-555B-926FB26205EB}"/>
              </a:ext>
            </a:extLst>
          </p:cNvPr>
          <p:cNvSpPr>
            <a:spLocks noGrp="1"/>
          </p:cNvSpPr>
          <p:nvPr>
            <p:ph type="title"/>
          </p:nvPr>
        </p:nvSpPr>
        <p:spPr/>
        <p:txBody>
          <a:bodyPr/>
          <a:lstStyle/>
          <a:p>
            <a:r>
              <a:rPr lang="en-US" dirty="0"/>
              <a:t>Personhood</a:t>
            </a:r>
          </a:p>
        </p:txBody>
      </p:sp>
      <p:sp>
        <p:nvSpPr>
          <p:cNvPr id="3" name="Content Placeholder 2">
            <a:extLst>
              <a:ext uri="{FF2B5EF4-FFF2-40B4-BE49-F238E27FC236}">
                <a16:creationId xmlns:a16="http://schemas.microsoft.com/office/drawing/2014/main" id="{1226DB73-5F3D-524F-44A9-08FA1B7B585E}"/>
              </a:ext>
            </a:extLst>
          </p:cNvPr>
          <p:cNvSpPr>
            <a:spLocks noGrp="1"/>
          </p:cNvSpPr>
          <p:nvPr>
            <p:ph idx="1"/>
          </p:nvPr>
        </p:nvSpPr>
        <p:spPr/>
        <p:txBody>
          <a:bodyPr/>
          <a:lstStyle/>
          <a:p>
            <a:r>
              <a:rPr lang="en-US" dirty="0"/>
              <a:t>What does it mean to be a ”person”?</a:t>
            </a:r>
          </a:p>
          <a:p>
            <a:r>
              <a:rPr lang="en-US" dirty="0"/>
              <a:t>Ship of Thesus </a:t>
            </a:r>
          </a:p>
        </p:txBody>
      </p:sp>
    </p:spTree>
    <p:extLst>
      <p:ext uri="{BB962C8B-B14F-4D97-AF65-F5344CB8AC3E}">
        <p14:creationId xmlns:p14="http://schemas.microsoft.com/office/powerpoint/2010/main" val="3452004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1026" name="Picture 2" descr="Ship of Theseus: How to Solve the Ancient Paradox">
            <a:extLst>
              <a:ext uri="{FF2B5EF4-FFF2-40B4-BE49-F238E27FC236}">
                <a16:creationId xmlns:a16="http://schemas.microsoft.com/office/drawing/2014/main" id="{819F28FF-E1A9-7043-6E41-70BFF8728980}"/>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r="9334" b="1"/>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cxnSp>
        <p:nvCxnSpPr>
          <p:cNvPr id="1031" name="Straight Connector 1030">
            <a:extLst>
              <a:ext uri="{FF2B5EF4-FFF2-40B4-BE49-F238E27FC236}">
                <a16:creationId xmlns:a16="http://schemas.microsoft.com/office/drawing/2014/main" id="{45549E29-E797-4A00-B030-3AB01640CF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7F967F2-9421-FF00-B5B0-AE20A49DA093}"/>
              </a:ext>
            </a:extLst>
          </p:cNvPr>
          <p:cNvSpPr>
            <a:spLocks noGrp="1"/>
          </p:cNvSpPr>
          <p:nvPr>
            <p:ph type="title"/>
          </p:nvPr>
        </p:nvSpPr>
        <p:spPr>
          <a:xfrm>
            <a:off x="1097280" y="286603"/>
            <a:ext cx="10058400" cy="1450757"/>
          </a:xfrm>
        </p:spPr>
        <p:txBody>
          <a:bodyPr>
            <a:normAutofit/>
          </a:bodyPr>
          <a:lstStyle/>
          <a:p>
            <a:r>
              <a:rPr lang="en-US">
                <a:solidFill>
                  <a:schemeClr val="tx1"/>
                </a:solidFill>
              </a:rPr>
              <a:t>Ship of Theseus</a:t>
            </a:r>
          </a:p>
        </p:txBody>
      </p:sp>
      <p:sp>
        <p:nvSpPr>
          <p:cNvPr id="3" name="Content Placeholder 2">
            <a:extLst>
              <a:ext uri="{FF2B5EF4-FFF2-40B4-BE49-F238E27FC236}">
                <a16:creationId xmlns:a16="http://schemas.microsoft.com/office/drawing/2014/main" id="{82CFA7CE-C37A-2FE8-B347-A39993995229}"/>
              </a:ext>
            </a:extLst>
          </p:cNvPr>
          <p:cNvSpPr>
            <a:spLocks noGrp="1"/>
          </p:cNvSpPr>
          <p:nvPr>
            <p:ph idx="1"/>
          </p:nvPr>
        </p:nvSpPr>
        <p:spPr>
          <a:xfrm>
            <a:off x="1097280" y="1845734"/>
            <a:ext cx="10058400" cy="4023360"/>
          </a:xfrm>
        </p:spPr>
        <p:txBody>
          <a:bodyPr>
            <a:normAutofit/>
          </a:bodyPr>
          <a:lstStyle/>
          <a:p>
            <a:r>
              <a:rPr lang="en-US" dirty="0">
                <a:solidFill>
                  <a:schemeClr val="tx1"/>
                </a:solidFill>
              </a:rPr>
              <a:t>“The ship wherein Theseus and the youth of Athens returned had thirty oars, and was preserved by the Athenians down even to the time of Demetrius </a:t>
            </a:r>
            <a:r>
              <a:rPr lang="en-US" dirty="0" err="1">
                <a:solidFill>
                  <a:schemeClr val="tx1"/>
                </a:solidFill>
              </a:rPr>
              <a:t>Phalereus</a:t>
            </a:r>
            <a:r>
              <a:rPr lang="en-US" dirty="0">
                <a:solidFill>
                  <a:schemeClr val="tx1"/>
                </a:solidFill>
              </a:rPr>
              <a:t>, for they took away the old planks as they decayed, putting in new and stronger timber in their place, insomuch that this ship became a standing example among the philosophers, for the logical question of things that grow; one side holding that the ship remained the same, and the other contending that it was not the same…over the years, the Athenians replaced each plank in the original ship of Theseus as it decayed, thereby keeping it in good repair. Eventually, there was not a single plank left of the original ship. So, did the Athenians still have one and the same ship that used to belong to Theseus? </a:t>
            </a:r>
          </a:p>
        </p:txBody>
      </p:sp>
      <p:sp>
        <p:nvSpPr>
          <p:cNvPr id="1033" name="Rectangle 1032">
            <a:extLst>
              <a:ext uri="{FF2B5EF4-FFF2-40B4-BE49-F238E27FC236}">
                <a16:creationId xmlns:a16="http://schemas.microsoft.com/office/drawing/2014/main" id="{C609E9FA-BDDE-45C4-8F5E-974D4208D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35" name="Rectangle 1034">
            <a:extLst>
              <a:ext uri="{FF2B5EF4-FFF2-40B4-BE49-F238E27FC236}">
                <a16:creationId xmlns:a16="http://schemas.microsoft.com/office/drawing/2014/main" id="{7737E529-E43B-4948-B3C4-7F6B806FCC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415958129"/>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2050" name="Picture 2" descr="Beam me up Scotty: German scientists invent working teleporter, of sorts |  3D printing | The Guardian">
            <a:extLst>
              <a:ext uri="{FF2B5EF4-FFF2-40B4-BE49-F238E27FC236}">
                <a16:creationId xmlns:a16="http://schemas.microsoft.com/office/drawing/2014/main" id="{9B61221E-11AF-2DAB-E162-469B252A9C8E}"/>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t="2992" r="-1" b="3257"/>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cxnSp>
        <p:nvCxnSpPr>
          <p:cNvPr id="2055" name="Straight Connector 2054">
            <a:extLst>
              <a:ext uri="{FF2B5EF4-FFF2-40B4-BE49-F238E27FC236}">
                <a16:creationId xmlns:a16="http://schemas.microsoft.com/office/drawing/2014/main" id="{45549E29-E797-4A00-B030-3AB01640CF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D7C89DA-C533-B52B-E3B2-281F698ADB4A}"/>
              </a:ext>
            </a:extLst>
          </p:cNvPr>
          <p:cNvSpPr>
            <a:spLocks noGrp="1"/>
          </p:cNvSpPr>
          <p:nvPr>
            <p:ph idx="1"/>
          </p:nvPr>
        </p:nvSpPr>
        <p:spPr>
          <a:xfrm>
            <a:off x="1097280" y="1845734"/>
            <a:ext cx="10058400" cy="4023360"/>
          </a:xfrm>
        </p:spPr>
        <p:txBody>
          <a:bodyPr>
            <a:normAutofit/>
          </a:bodyPr>
          <a:lstStyle/>
          <a:p>
            <a:r>
              <a:rPr lang="en-US" sz="1700" dirty="0">
                <a:solidFill>
                  <a:schemeClr val="tx1"/>
                </a:solidFill>
              </a:rPr>
              <a:t>Imagine the scenario that human teleportation is possible. Famed scientist Dr. Q says that he has successfully built a machine that can teleport him. He then says he has another machine on Mars and will be able to teleport people to Mars at the speed of light. Dr. Q demonstrates the functioning teleportation machine by teleporting himself to Mars, picking a Martian rock, and teleporting back with the rock as proof. He says the teleporter works by mapping your genetics, breaking you down into individual atoms, and relaying that information to another station across the planet, where then the machine on Mars will reconstruct you atom by atom on the surface of Mars, while the atoms on Earth are deconstructed. This process is repeated for the return journey. </a:t>
            </a:r>
          </a:p>
          <a:p>
            <a:r>
              <a:rPr lang="en-US" sz="1700" dirty="0">
                <a:solidFill>
                  <a:schemeClr val="tx1"/>
                </a:solidFill>
              </a:rPr>
              <a:t>The question then becomes, say you used the transporter, does the same person come out on the other side of the transporter? The person that transports would look exactly like you, talk like you, think like you, and even think that they were you. But are they really you? Imagine something goes wrong with the transporter and the self on Earth is not deconstructed, but instead that self survives and there is another self now on Mars. Who is the real self? How many selves are there? Are there two, one or zero? </a:t>
            </a:r>
          </a:p>
        </p:txBody>
      </p:sp>
      <p:sp>
        <p:nvSpPr>
          <p:cNvPr id="2057" name="Rectangle 2056">
            <a:extLst>
              <a:ext uri="{FF2B5EF4-FFF2-40B4-BE49-F238E27FC236}">
                <a16:creationId xmlns:a16="http://schemas.microsoft.com/office/drawing/2014/main" id="{C609E9FA-BDDE-45C4-8F5E-974D4208D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59" name="Rectangle 2058">
            <a:extLst>
              <a:ext uri="{FF2B5EF4-FFF2-40B4-BE49-F238E27FC236}">
                <a16:creationId xmlns:a16="http://schemas.microsoft.com/office/drawing/2014/main" id="{7737E529-E43B-4948-B3C4-7F6B806FCC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420655337"/>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004E2-E942-305D-75E3-95EC6658C816}"/>
              </a:ext>
            </a:extLst>
          </p:cNvPr>
          <p:cNvSpPr>
            <a:spLocks noGrp="1"/>
          </p:cNvSpPr>
          <p:nvPr>
            <p:ph type="title"/>
          </p:nvPr>
        </p:nvSpPr>
        <p:spPr/>
        <p:txBody>
          <a:bodyPr/>
          <a:lstStyle/>
          <a:p>
            <a:r>
              <a:rPr lang="en-US" dirty="0"/>
              <a:t>Derek Parfit</a:t>
            </a:r>
          </a:p>
        </p:txBody>
      </p:sp>
      <p:sp>
        <p:nvSpPr>
          <p:cNvPr id="3" name="Content Placeholder 2">
            <a:extLst>
              <a:ext uri="{FF2B5EF4-FFF2-40B4-BE49-F238E27FC236}">
                <a16:creationId xmlns:a16="http://schemas.microsoft.com/office/drawing/2014/main" id="{D5EEFB96-AF4B-2A72-D31E-E362706CF54C}"/>
              </a:ext>
            </a:extLst>
          </p:cNvPr>
          <p:cNvSpPr>
            <a:spLocks noGrp="1"/>
          </p:cNvSpPr>
          <p:nvPr>
            <p:ph idx="1"/>
          </p:nvPr>
        </p:nvSpPr>
        <p:spPr/>
        <p:txBody>
          <a:bodyPr/>
          <a:lstStyle/>
          <a:p>
            <a:r>
              <a:rPr lang="en-US" dirty="0"/>
              <a:t>Developed this thought experiment to demonstrate our limited understanding of what personhood really is. </a:t>
            </a:r>
          </a:p>
          <a:p>
            <a:r>
              <a:rPr lang="en-US" dirty="0"/>
              <a:t>Parfit believes that the new person that is created on Mars is not the same person that was on Earth. </a:t>
            </a:r>
          </a:p>
          <a:p>
            <a:pPr lvl="1"/>
            <a:r>
              <a:rPr lang="en-US" dirty="0"/>
              <a:t>a completely new person who only believes themself to be the same self because of memories. </a:t>
            </a:r>
          </a:p>
          <a:p>
            <a:r>
              <a:rPr lang="en-US" dirty="0"/>
              <a:t>This is what Parfit calls “Relation R”</a:t>
            </a:r>
          </a:p>
          <a:p>
            <a:pPr lvl="1"/>
            <a:r>
              <a:rPr lang="en-US" dirty="0"/>
              <a:t>meaning that the only reason a new person believes themself to be the same person as a past person is because of a cognitive connection between the two. This means that because both persons seemingly share memories and personality, they both believe themselves to be the same person. But just because two separate persons believe themselves to be the same person, at different times, does not mean they are the same person. Only that they believe themselves to be. </a:t>
            </a:r>
          </a:p>
        </p:txBody>
      </p:sp>
    </p:spTree>
    <p:extLst>
      <p:ext uri="{BB962C8B-B14F-4D97-AF65-F5344CB8AC3E}">
        <p14:creationId xmlns:p14="http://schemas.microsoft.com/office/powerpoint/2010/main" val="19988532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F4D47-9412-83CF-222F-2895B858B4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07ADBD-179F-8867-EE69-A40251538CA6}"/>
              </a:ext>
            </a:extLst>
          </p:cNvPr>
          <p:cNvSpPr>
            <a:spLocks noGrp="1"/>
          </p:cNvSpPr>
          <p:nvPr>
            <p:ph type="title"/>
          </p:nvPr>
        </p:nvSpPr>
        <p:spPr/>
        <p:txBody>
          <a:bodyPr/>
          <a:lstStyle/>
          <a:p>
            <a:r>
              <a:rPr lang="en-US" dirty="0"/>
              <a:t>Case Example</a:t>
            </a:r>
          </a:p>
        </p:txBody>
      </p:sp>
      <p:sp>
        <p:nvSpPr>
          <p:cNvPr id="3" name="Content Placeholder 2">
            <a:extLst>
              <a:ext uri="{FF2B5EF4-FFF2-40B4-BE49-F238E27FC236}">
                <a16:creationId xmlns:a16="http://schemas.microsoft.com/office/drawing/2014/main" id="{191351AD-4456-07A9-CC99-08EAB66B9352}"/>
              </a:ext>
            </a:extLst>
          </p:cNvPr>
          <p:cNvSpPr>
            <a:spLocks noGrp="1"/>
          </p:cNvSpPr>
          <p:nvPr>
            <p:ph idx="1"/>
          </p:nvPr>
        </p:nvSpPr>
        <p:spPr/>
        <p:txBody>
          <a:bodyPr/>
          <a:lstStyle/>
          <a:p>
            <a:r>
              <a:rPr lang="en-US" dirty="0"/>
              <a:t>The patient is a 36-year-old male, suffering from ESRD, among other ailments, admitted from living in a group home. The patient is known to the hospital staff as being a “problem patient." He has a history of noncompliance and also behavioral issues, including being verbally abusive to family and staff. He suffered a TBI several years ago, which manifests often in violence. </a:t>
            </a:r>
          </a:p>
          <a:p>
            <a:r>
              <a:rPr lang="en-US" dirty="0"/>
              <a:t>He has been discharged from most other hospitals and health facilities in the area, with them having him sign behavior contracts that he violated. He will not be accepted at any other hospital. Due to his ESRD, he is not able to be discharged to home because he does not have adequate means of transportation for dialysis, and the group home is now declining. No local SNF or other care facility will accept him due to his noncompliance and behavioral issues. The only accepting facility is in Salt Lake City (1000+ miles away). The patient and the family are refusing discharge to Salt Lake City. Social Work has requested ethics support.</a:t>
            </a:r>
          </a:p>
        </p:txBody>
      </p:sp>
    </p:spTree>
    <p:extLst>
      <p:ext uri="{BB962C8B-B14F-4D97-AF65-F5344CB8AC3E}">
        <p14:creationId xmlns:p14="http://schemas.microsoft.com/office/powerpoint/2010/main" val="196932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3074" name="Picture 2" descr="The Hospital Discharge Process: A Review of Its Main Barriers and Quality  Improvement Strategies | by THINQ at UCLA | Medium">
            <a:extLst>
              <a:ext uri="{FF2B5EF4-FFF2-40B4-BE49-F238E27FC236}">
                <a16:creationId xmlns:a16="http://schemas.microsoft.com/office/drawing/2014/main" id="{EC090F03-F789-1DFE-9B80-675E5D3E4513}"/>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l="4857" r="2253" b="-1"/>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cxnSp>
        <p:nvCxnSpPr>
          <p:cNvPr id="3081" name="Straight Connector 3080">
            <a:extLst>
              <a:ext uri="{FF2B5EF4-FFF2-40B4-BE49-F238E27FC236}">
                <a16:creationId xmlns:a16="http://schemas.microsoft.com/office/drawing/2014/main" id="{45549E29-E797-4A00-B030-3AB01640CF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5AB9FE0-326B-A348-D188-57867B42EF3F}"/>
              </a:ext>
            </a:extLst>
          </p:cNvPr>
          <p:cNvSpPr>
            <a:spLocks noGrp="1"/>
          </p:cNvSpPr>
          <p:nvPr>
            <p:ph type="title"/>
          </p:nvPr>
        </p:nvSpPr>
        <p:spPr>
          <a:xfrm>
            <a:off x="1097280" y="286603"/>
            <a:ext cx="10058400" cy="1450757"/>
          </a:xfrm>
        </p:spPr>
        <p:txBody>
          <a:bodyPr>
            <a:normAutofit/>
          </a:bodyPr>
          <a:lstStyle/>
          <a:p>
            <a:r>
              <a:rPr lang="en-US">
                <a:solidFill>
                  <a:schemeClr val="tx1"/>
                </a:solidFill>
              </a:rPr>
              <a:t>Discharge Planning and Location</a:t>
            </a:r>
          </a:p>
        </p:txBody>
      </p:sp>
      <p:sp>
        <p:nvSpPr>
          <p:cNvPr id="3083" name="Rectangle 3082">
            <a:extLst>
              <a:ext uri="{FF2B5EF4-FFF2-40B4-BE49-F238E27FC236}">
                <a16:creationId xmlns:a16="http://schemas.microsoft.com/office/drawing/2014/main" id="{C609E9FA-BDDE-45C4-8F5E-974D4208D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085" name="Rectangle 3084">
            <a:extLst>
              <a:ext uri="{FF2B5EF4-FFF2-40B4-BE49-F238E27FC236}">
                <a16:creationId xmlns:a16="http://schemas.microsoft.com/office/drawing/2014/main" id="{7737E529-E43B-4948-B3C4-7F6B806FCC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873671284"/>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356D7217-F44D-4799-8CD4-5C2627A38CF9}"/>
              </a:ext>
            </a:extLst>
          </p:cNvPr>
          <p:cNvSpPr>
            <a:spLocks noGrp="1" noChangeArrowheads="1"/>
          </p:cNvSpPr>
          <p:nvPr>
            <p:ph type="title"/>
          </p:nvPr>
        </p:nvSpPr>
        <p:spPr/>
        <p:txBody>
          <a:bodyPr/>
          <a:lstStyle/>
          <a:p>
            <a:r>
              <a:rPr lang="en-US" altLang="en-US" dirty="0"/>
              <a:t>Final Takeaways</a:t>
            </a:r>
          </a:p>
        </p:txBody>
      </p:sp>
      <p:sp>
        <p:nvSpPr>
          <p:cNvPr id="3" name="Content Placeholder 2">
            <a:extLst>
              <a:ext uri="{FF2B5EF4-FFF2-40B4-BE49-F238E27FC236}">
                <a16:creationId xmlns:a16="http://schemas.microsoft.com/office/drawing/2014/main" id="{EA4C72F8-41F5-4027-BFD2-D70925043DD2}"/>
              </a:ext>
            </a:extLst>
          </p:cNvPr>
          <p:cNvSpPr>
            <a:spLocks noGrp="1" noChangeArrowheads="1"/>
          </p:cNvSpPr>
          <p:nvPr>
            <p:ph idx="1"/>
          </p:nvPr>
        </p:nvSpPr>
        <p:spPr/>
        <p:txBody>
          <a:bodyPr/>
          <a:lstStyle/>
          <a:p>
            <a:pPr>
              <a:buFont typeface="Arial" panose="020B0604020202020204" pitchFamily="34" charset="0"/>
              <a:buChar char="•"/>
            </a:pPr>
            <a:r>
              <a:rPr lang="en-US" altLang="en-US" dirty="0"/>
              <a:t> The value of autonomy and self-determination</a:t>
            </a:r>
          </a:p>
          <a:p>
            <a:pPr>
              <a:buFont typeface="Arial" panose="020B0604020202020204" pitchFamily="34" charset="0"/>
              <a:buChar char="•"/>
            </a:pPr>
            <a:r>
              <a:rPr lang="en-US" altLang="en-US" dirty="0"/>
              <a:t> Advance directives are not perfect, but they are best we have</a:t>
            </a:r>
          </a:p>
          <a:p>
            <a:pPr>
              <a:buFont typeface="Arial" panose="020B0604020202020204" pitchFamily="34" charset="0"/>
              <a:buChar char="•"/>
            </a:pPr>
            <a:r>
              <a:rPr lang="en-US" altLang="en-US" dirty="0"/>
              <a:t> TBIs present some unique challenges with autonomy and personhood.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B17BD-B412-3DBA-1B68-DB9C53C6CC0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A105802-53C9-69D4-2AB1-E39608431CD2}"/>
              </a:ext>
            </a:extLst>
          </p:cNvPr>
          <p:cNvSpPr>
            <a:spLocks noGrp="1"/>
          </p:cNvSpPr>
          <p:nvPr>
            <p:ph idx="1"/>
          </p:nvPr>
        </p:nvSpPr>
        <p:spPr/>
        <p:txBody>
          <a:bodyPr/>
          <a:lstStyle/>
          <a:p>
            <a:r>
              <a:rPr lang="en-US" dirty="0">
                <a:solidFill>
                  <a:schemeClr val="tx1"/>
                </a:solidFill>
                <a:hlinkClick r:id="rId2"/>
              </a:rPr>
              <a:t>https://faculty.washington.edu/smcohen/320/theseus</a:t>
            </a:r>
            <a:endParaRPr lang="en-US" dirty="0">
              <a:solidFill>
                <a:schemeClr val="tx1"/>
              </a:solidFill>
            </a:endParaRPr>
          </a:p>
          <a:p>
            <a:r>
              <a:rPr lang="en-US" dirty="0" err="1">
                <a:solidFill>
                  <a:schemeClr val="tx1"/>
                </a:solidFill>
              </a:rPr>
              <a:t>Partfit</a:t>
            </a:r>
            <a:endParaRPr lang="en-US" dirty="0"/>
          </a:p>
        </p:txBody>
      </p:sp>
    </p:spTree>
    <p:extLst>
      <p:ext uri="{BB962C8B-B14F-4D97-AF65-F5344CB8AC3E}">
        <p14:creationId xmlns:p14="http://schemas.microsoft.com/office/powerpoint/2010/main" val="26711038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2" name="Straight Connector 21">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bout the debate: We have some questions about the future of work we'd like  to see asked | WorkingNation">
            <a:extLst>
              <a:ext uri="{FF2B5EF4-FFF2-40B4-BE49-F238E27FC236}">
                <a16:creationId xmlns:a16="http://schemas.microsoft.com/office/drawing/2014/main" id="{65A00D94-03D3-2376-65F8-9CD765780AB4}"/>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r="11111"/>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6FCC500-7ABE-492B-930A-74BB1DD46F10}"/>
              </a:ext>
            </a:extLst>
          </p:cNvPr>
          <p:cNvSpPr>
            <a:spLocks noGrp="1"/>
          </p:cNvSpPr>
          <p:nvPr>
            <p:ph type="title"/>
          </p:nvPr>
        </p:nvSpPr>
        <p:spPr>
          <a:xfrm>
            <a:off x="1097280" y="758952"/>
            <a:ext cx="10058400" cy="3566160"/>
          </a:xfrm>
        </p:spPr>
        <p:txBody>
          <a:bodyPr vert="horz" lIns="91440" tIns="45720" rIns="91440" bIns="45720" rtlCol="0" anchor="b">
            <a:normAutofit/>
          </a:bodyPr>
          <a:lstStyle/>
          <a:p>
            <a:r>
              <a:rPr lang="en-US" sz="8000" dirty="0">
                <a:solidFill>
                  <a:srgbClr val="FFFFFF"/>
                </a:solidFill>
              </a:rPr>
              <a:t>Questions	</a:t>
            </a:r>
          </a:p>
        </p:txBody>
      </p:sp>
      <p:cxnSp>
        <p:nvCxnSpPr>
          <p:cNvPr id="23" name="Straight Connector 22">
            <a:extLst>
              <a:ext uri="{FF2B5EF4-FFF2-40B4-BE49-F238E27FC236}">
                <a16:creationId xmlns:a16="http://schemas.microsoft.com/office/drawing/2014/main" id="{4071767D-5FF7-4508-B8B7-BB60FF3AB2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4E89C94-E462-4566-A15A-32835FD68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5" name="Rectangle 24">
            <a:extLst>
              <a:ext uri="{FF2B5EF4-FFF2-40B4-BE49-F238E27FC236}">
                <a16:creationId xmlns:a16="http://schemas.microsoft.com/office/drawing/2014/main" id="{E25F4A20-71FB-4A26-92E2-89DED4926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4541311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45059-449F-6942-B55B-7A8411D7CF0B}"/>
              </a:ext>
            </a:extLst>
          </p:cNvPr>
          <p:cNvSpPr>
            <a:spLocks noGrp="1"/>
          </p:cNvSpPr>
          <p:nvPr>
            <p:ph type="title"/>
          </p:nvPr>
        </p:nvSpPr>
        <p:spPr/>
        <p:txBody>
          <a:bodyPr/>
          <a:lstStyle/>
          <a:p>
            <a:r>
              <a:rPr lang="en-US" dirty="0"/>
              <a:t>Case Example</a:t>
            </a:r>
          </a:p>
        </p:txBody>
      </p:sp>
      <p:sp>
        <p:nvSpPr>
          <p:cNvPr id="3" name="Content Placeholder 2">
            <a:extLst>
              <a:ext uri="{FF2B5EF4-FFF2-40B4-BE49-F238E27FC236}">
                <a16:creationId xmlns:a16="http://schemas.microsoft.com/office/drawing/2014/main" id="{9018CF40-C46F-2E4C-8521-E79B2648B3D1}"/>
              </a:ext>
            </a:extLst>
          </p:cNvPr>
          <p:cNvSpPr>
            <a:spLocks noGrp="1"/>
          </p:cNvSpPr>
          <p:nvPr>
            <p:ph idx="1"/>
          </p:nvPr>
        </p:nvSpPr>
        <p:spPr/>
        <p:txBody>
          <a:bodyPr/>
          <a:lstStyle/>
          <a:p>
            <a:r>
              <a:rPr lang="en-US" dirty="0"/>
              <a:t>Mrs. Tutti is a 61 year old female who recently retired and lives with her husband Frank. They are both very physically active and were looking forward to traveling, but recently Mrs. Tutti slip on some ice outside on the sidewalk. The back of her head hit the concrete, causing severe trauma. After several month of rehab, she is slowly recovery. Frank spends all of his time caring for her, but that has caused his health to worsen. He says she is a very different person now and might not be the same person he married. </a:t>
            </a:r>
          </a:p>
        </p:txBody>
      </p:sp>
    </p:spTree>
    <p:extLst>
      <p:ext uri="{BB962C8B-B14F-4D97-AF65-F5344CB8AC3E}">
        <p14:creationId xmlns:p14="http://schemas.microsoft.com/office/powerpoint/2010/main" val="394418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1E163-C86F-A1BA-E9EF-926C60068F64}"/>
              </a:ext>
            </a:extLst>
          </p:cNvPr>
          <p:cNvSpPr>
            <a:spLocks noGrp="1"/>
          </p:cNvSpPr>
          <p:nvPr>
            <p:ph type="title"/>
          </p:nvPr>
        </p:nvSpPr>
        <p:spPr/>
        <p:txBody>
          <a:bodyPr/>
          <a:lstStyle/>
          <a:p>
            <a:r>
              <a:rPr lang="en-US" dirty="0"/>
              <a:t>Another Case Example</a:t>
            </a:r>
          </a:p>
        </p:txBody>
      </p:sp>
      <p:sp>
        <p:nvSpPr>
          <p:cNvPr id="3" name="Content Placeholder 2">
            <a:extLst>
              <a:ext uri="{FF2B5EF4-FFF2-40B4-BE49-F238E27FC236}">
                <a16:creationId xmlns:a16="http://schemas.microsoft.com/office/drawing/2014/main" id="{1C60E14C-3348-B8A1-A39C-46270E91ABBE}"/>
              </a:ext>
            </a:extLst>
          </p:cNvPr>
          <p:cNvSpPr>
            <a:spLocks noGrp="1"/>
          </p:cNvSpPr>
          <p:nvPr>
            <p:ph idx="1"/>
          </p:nvPr>
        </p:nvSpPr>
        <p:spPr/>
        <p:txBody>
          <a:bodyPr/>
          <a:lstStyle/>
          <a:p>
            <a:r>
              <a:rPr lang="en-US" dirty="0"/>
              <a:t>Mrs. Adkins is a 77 year old female, who was admitted with a recent head trauma suffered following a fall. She had to have the top of her skull temporarily removed because of the swelling. She is not in the ICU and has told the medical team that she does not want to continue to live in this state of quality of life. She said that when she is given the opportunity, she is going to throw herself out of the hospital bed, intending to die. Her husband has to make a decision regarding placement of a PEG tube. He is not sure if Mrs. Adkins understand her decisions, she is determined to lack decision making capacity, but she is consistent in saying this is not quality of life to her. Mr. Adkins is not sure if she is suffering from the injury or if she truly does not want to continue to live, and thus he should withhold the feeding tube.</a:t>
            </a:r>
          </a:p>
        </p:txBody>
      </p:sp>
    </p:spTree>
    <p:extLst>
      <p:ext uri="{BB962C8B-B14F-4D97-AF65-F5344CB8AC3E}">
        <p14:creationId xmlns:p14="http://schemas.microsoft.com/office/powerpoint/2010/main" val="1898489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8EBB2DF8-1C18-432D-BB28-EE7024C43303}"/>
              </a:ext>
            </a:extLst>
          </p:cNvPr>
          <p:cNvSpPr>
            <a:spLocks noGrp="1" noChangeArrowheads="1"/>
          </p:cNvSpPr>
          <p:nvPr>
            <p:ph type="title"/>
          </p:nvPr>
        </p:nvSpPr>
        <p:spPr/>
        <p:txBody>
          <a:bodyPr/>
          <a:lstStyle/>
          <a:p>
            <a:r>
              <a:rPr lang="en-US" altLang="en-US"/>
              <a:t>Ethical Principles</a:t>
            </a:r>
          </a:p>
        </p:txBody>
      </p:sp>
      <p:sp>
        <p:nvSpPr>
          <p:cNvPr id="3" name="Content Placeholder 2">
            <a:extLst>
              <a:ext uri="{FF2B5EF4-FFF2-40B4-BE49-F238E27FC236}">
                <a16:creationId xmlns:a16="http://schemas.microsoft.com/office/drawing/2014/main" id="{3EA30ED4-544A-499F-BDFB-1F90A077A9D2}"/>
              </a:ext>
            </a:extLst>
          </p:cNvPr>
          <p:cNvSpPr>
            <a:spLocks noGrp="1" noChangeArrowheads="1"/>
          </p:cNvSpPr>
          <p:nvPr>
            <p:ph idx="1"/>
          </p:nvPr>
        </p:nvSpPr>
        <p:spPr/>
        <p:txBody>
          <a:bodyPr/>
          <a:lstStyle/>
          <a:p>
            <a:r>
              <a:rPr lang="en-US" altLang="en-US" dirty="0"/>
              <a:t>Autonomy</a:t>
            </a:r>
          </a:p>
          <a:p>
            <a:r>
              <a:rPr lang="en-US" altLang="en-US" dirty="0"/>
              <a:t>Beneficence</a:t>
            </a:r>
          </a:p>
          <a:p>
            <a:r>
              <a:rPr lang="en-US" altLang="en-US" dirty="0"/>
              <a:t>Nonmaleficence</a:t>
            </a:r>
          </a:p>
          <a:p>
            <a:r>
              <a:rPr lang="en-US" altLang="en-US" dirty="0"/>
              <a:t>Justice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7A68D931-01BA-E68B-F6FD-FF31CC6F81DF}"/>
              </a:ext>
            </a:extLst>
          </p:cNvPr>
          <p:cNvSpPr>
            <a:spLocks noGrp="1"/>
          </p:cNvSpPr>
          <p:nvPr>
            <p:ph idx="1"/>
          </p:nvPr>
        </p:nvSpPr>
        <p:spPr>
          <a:xfrm>
            <a:off x="492371" y="2653800"/>
            <a:ext cx="3084844" cy="3335519"/>
          </a:xfrm>
        </p:spPr>
        <p:txBody>
          <a:bodyPr>
            <a:normAutofit/>
          </a:bodyPr>
          <a:lstStyle/>
          <a:p>
            <a:r>
              <a:rPr lang="en-US" sz="3200" dirty="0">
                <a:solidFill>
                  <a:srgbClr val="FFFFFF"/>
                </a:solidFill>
              </a:rPr>
              <a:t>Autonomy</a:t>
            </a:r>
            <a:br>
              <a:rPr lang="en-US" sz="3200" dirty="0">
                <a:solidFill>
                  <a:srgbClr val="FFFFFF"/>
                </a:solidFill>
              </a:rPr>
            </a:br>
            <a:r>
              <a:rPr lang="en-US" sz="3200" dirty="0">
                <a:solidFill>
                  <a:srgbClr val="FFFFFF"/>
                </a:solidFill>
              </a:rPr>
              <a:t>&amp;</a:t>
            </a:r>
            <a:br>
              <a:rPr lang="en-US" sz="3200" dirty="0">
                <a:solidFill>
                  <a:srgbClr val="FFFFFF"/>
                </a:solidFill>
              </a:rPr>
            </a:br>
            <a:r>
              <a:rPr lang="en-US" sz="3200" dirty="0">
                <a:solidFill>
                  <a:srgbClr val="FFFFFF"/>
                </a:solidFill>
              </a:rPr>
              <a:t>Beneficence</a:t>
            </a:r>
          </a:p>
        </p:txBody>
      </p:sp>
      <p:sp>
        <p:nvSpPr>
          <p:cNvPr id="13" name="Rectangle 12">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2" descr="A scholar examines some of the ethical dilemmas of academe (essay)">
            <a:extLst>
              <a:ext uri="{FF2B5EF4-FFF2-40B4-BE49-F238E27FC236}">
                <a16:creationId xmlns:a16="http://schemas.microsoft.com/office/drawing/2014/main" id="{BD514D3F-015D-B13B-EF8C-2C04A9082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765" r="9322" b="-1"/>
          <a:stretch>
            <a:fillRect/>
          </a:stretch>
        </p:blipFill>
        <p:spPr bwMode="auto">
          <a:xfrm>
            <a:off x="5069806" y="640080"/>
            <a:ext cx="6142503" cy="557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138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D2507-6717-F238-8FF3-80F1AE1119EF}"/>
              </a:ext>
            </a:extLst>
          </p:cNvPr>
          <p:cNvSpPr>
            <a:spLocks noGrp="1"/>
          </p:cNvSpPr>
          <p:nvPr>
            <p:ph type="title"/>
          </p:nvPr>
        </p:nvSpPr>
        <p:spPr/>
        <p:txBody>
          <a:bodyPr/>
          <a:lstStyle/>
          <a:p>
            <a:r>
              <a:rPr lang="en-US" dirty="0"/>
              <a:t>Respect for Autonomy</a:t>
            </a:r>
          </a:p>
        </p:txBody>
      </p:sp>
      <p:sp>
        <p:nvSpPr>
          <p:cNvPr id="3" name="Content Placeholder 2">
            <a:extLst>
              <a:ext uri="{FF2B5EF4-FFF2-40B4-BE49-F238E27FC236}">
                <a16:creationId xmlns:a16="http://schemas.microsoft.com/office/drawing/2014/main" id="{1DAB1B71-CB38-42B3-B503-CE141E6C4906}"/>
              </a:ext>
            </a:extLst>
          </p:cNvPr>
          <p:cNvSpPr>
            <a:spLocks noGrp="1"/>
          </p:cNvSpPr>
          <p:nvPr>
            <p:ph idx="1"/>
          </p:nvPr>
        </p:nvSpPr>
        <p:spPr/>
        <p:txBody>
          <a:bodyPr/>
          <a:lstStyle/>
          <a:p>
            <a:r>
              <a:rPr lang="en-US" b="0" i="0" dirty="0">
                <a:solidFill>
                  <a:srgbClr val="333333"/>
                </a:solidFill>
                <a:effectLst/>
              </a:rPr>
              <a:t>Means self-rule. </a:t>
            </a:r>
          </a:p>
          <a:p>
            <a:r>
              <a:rPr lang="en-US" b="0" i="0" dirty="0">
                <a:solidFill>
                  <a:srgbClr val="333333"/>
                </a:solidFill>
                <a:effectLst/>
              </a:rPr>
              <a:t>Belmont Report, “An autonomous person is an individual capable of deliberation about personal goals and of acting under the direction of such deliberation.</a:t>
            </a:r>
          </a:p>
          <a:p>
            <a:r>
              <a:rPr lang="en-US" b="0" i="0" dirty="0">
                <a:solidFill>
                  <a:srgbClr val="333333"/>
                </a:solidFill>
                <a:effectLst/>
              </a:rPr>
              <a:t>Moral decision-making assumes that rational agents are involved in making informed and voluntary decisions.</a:t>
            </a:r>
          </a:p>
          <a:p>
            <a:r>
              <a:rPr lang="en-US" b="0" i="0" dirty="0">
                <a:solidFill>
                  <a:srgbClr val="333333"/>
                </a:solidFill>
                <a:effectLst/>
              </a:rPr>
              <a:t>In health care decisions, our respect for the autonomy of the patient would, in common parlance, imply that the patient has the capacity to act intentionally, with understanding, and without controlling influences that would mitigate against a free and voluntary act. </a:t>
            </a:r>
          </a:p>
          <a:p>
            <a:r>
              <a:rPr lang="en-US" b="0" i="0" dirty="0">
                <a:solidFill>
                  <a:srgbClr val="333333"/>
                </a:solidFill>
                <a:effectLst/>
              </a:rPr>
              <a:t>This principle is the basis for the practice of "informed consent" in the physician/patient transaction regarding health care.”</a:t>
            </a:r>
            <a:endParaRPr lang="en-US" dirty="0"/>
          </a:p>
        </p:txBody>
      </p:sp>
    </p:spTree>
    <p:extLst>
      <p:ext uri="{BB962C8B-B14F-4D97-AF65-F5344CB8AC3E}">
        <p14:creationId xmlns:p14="http://schemas.microsoft.com/office/powerpoint/2010/main" val="402764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09884-4DB9-6F4C-B087-328C185F3615}"/>
              </a:ext>
            </a:extLst>
          </p:cNvPr>
          <p:cNvSpPr>
            <a:spLocks noGrp="1"/>
          </p:cNvSpPr>
          <p:nvPr>
            <p:ph type="title"/>
          </p:nvPr>
        </p:nvSpPr>
        <p:spPr/>
        <p:txBody>
          <a:bodyPr/>
          <a:lstStyle/>
          <a:p>
            <a:r>
              <a:rPr lang="en-US" dirty="0"/>
              <a:t>MAID - Washington Stats</a:t>
            </a:r>
          </a:p>
        </p:txBody>
      </p:sp>
      <p:sp>
        <p:nvSpPr>
          <p:cNvPr id="3" name="Content Placeholder 2">
            <a:extLst>
              <a:ext uri="{FF2B5EF4-FFF2-40B4-BE49-F238E27FC236}">
                <a16:creationId xmlns:a16="http://schemas.microsoft.com/office/drawing/2014/main" id="{7291358C-B3E2-DC4B-91F3-47F5A14FD31B}"/>
              </a:ext>
            </a:extLst>
          </p:cNvPr>
          <p:cNvSpPr>
            <a:spLocks noGrp="1"/>
          </p:cNvSpPr>
          <p:nvPr>
            <p:ph idx="1"/>
          </p:nvPr>
        </p:nvSpPr>
        <p:spPr/>
        <p:txBody>
          <a:bodyPr>
            <a:normAutofit lnSpcReduction="10000"/>
          </a:bodyPr>
          <a:lstStyle/>
          <a:p>
            <a:r>
              <a:rPr lang="en-US" dirty="0"/>
              <a:t>A total of 452 participated in Washington’s Death with Dignity program in 2022. </a:t>
            </a:r>
          </a:p>
          <a:p>
            <a:pPr lvl="1"/>
            <a:r>
              <a:rPr lang="en-US" dirty="0"/>
              <a:t>• 207 different physicians prescribed the medication. </a:t>
            </a:r>
          </a:p>
          <a:p>
            <a:pPr lvl="1"/>
            <a:r>
              <a:rPr lang="en-US" dirty="0"/>
              <a:t>• 68 different pharmacists dispensed the medication.</a:t>
            </a:r>
          </a:p>
          <a:p>
            <a:r>
              <a:rPr lang="en-US" dirty="0"/>
              <a:t>The department received death records for 444 participants and After Death Reporting Forms for 433 participants. </a:t>
            </a:r>
          </a:p>
          <a:p>
            <a:pPr lvl="1"/>
            <a:r>
              <a:rPr lang="en-US" dirty="0"/>
              <a:t>• 446 participants are known to have died. </a:t>
            </a:r>
          </a:p>
          <a:p>
            <a:pPr lvl="2"/>
            <a:r>
              <a:rPr lang="en-US" dirty="0"/>
              <a:t>o 363 died after ingesting the medication. </a:t>
            </a:r>
          </a:p>
          <a:p>
            <a:pPr lvl="2"/>
            <a:r>
              <a:rPr lang="en-US" dirty="0"/>
              <a:t>o 44 died without having ingested the medication. </a:t>
            </a:r>
          </a:p>
          <a:p>
            <a:pPr lvl="2"/>
            <a:r>
              <a:rPr lang="en-US" dirty="0"/>
              <a:t>o Ingestion status is unknown for the remaining participants. </a:t>
            </a:r>
          </a:p>
          <a:p>
            <a:pPr lvl="1"/>
            <a:r>
              <a:rPr lang="en-US" dirty="0"/>
              <a:t>Out of the 363 that died after ingesting the medication: </a:t>
            </a:r>
          </a:p>
          <a:p>
            <a:pPr lvl="1"/>
            <a:r>
              <a:rPr lang="en-US" dirty="0"/>
              <a:t>• 82% were enrolled in hospice care when they ingested the medication. </a:t>
            </a:r>
          </a:p>
          <a:p>
            <a:pPr lvl="1"/>
            <a:r>
              <a:rPr lang="en-US" dirty="0"/>
              <a:t>• 91% had some form of health insurance. </a:t>
            </a:r>
          </a:p>
          <a:p>
            <a:pPr lvl="1"/>
            <a:r>
              <a:rPr lang="en-US" dirty="0"/>
              <a:t>• 76% died at home/in a private residence.</a:t>
            </a:r>
          </a:p>
        </p:txBody>
      </p:sp>
    </p:spTree>
    <p:extLst>
      <p:ext uri="{BB962C8B-B14F-4D97-AF65-F5344CB8AC3E}">
        <p14:creationId xmlns:p14="http://schemas.microsoft.com/office/powerpoint/2010/main" val="186094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A490E-B537-D64D-9714-A743891909C3}"/>
              </a:ext>
            </a:extLst>
          </p:cNvPr>
          <p:cNvSpPr>
            <a:spLocks noGrp="1"/>
          </p:cNvSpPr>
          <p:nvPr>
            <p:ph type="title"/>
          </p:nvPr>
        </p:nvSpPr>
        <p:spPr/>
        <p:txBody>
          <a:bodyPr/>
          <a:lstStyle/>
          <a:p>
            <a:r>
              <a:rPr lang="en-US" dirty="0"/>
              <a:t>Washington Stats (Illness)</a:t>
            </a:r>
          </a:p>
        </p:txBody>
      </p:sp>
      <p:sp>
        <p:nvSpPr>
          <p:cNvPr id="3" name="Content Placeholder 2">
            <a:extLst>
              <a:ext uri="{FF2B5EF4-FFF2-40B4-BE49-F238E27FC236}">
                <a16:creationId xmlns:a16="http://schemas.microsoft.com/office/drawing/2014/main" id="{99D704DB-A9A3-304F-81A4-38B3CEDEA4A4}"/>
              </a:ext>
            </a:extLst>
          </p:cNvPr>
          <p:cNvSpPr>
            <a:spLocks noGrp="1"/>
          </p:cNvSpPr>
          <p:nvPr>
            <p:ph idx="1"/>
          </p:nvPr>
        </p:nvSpPr>
        <p:spPr/>
        <p:txBody>
          <a:bodyPr/>
          <a:lstStyle/>
          <a:p>
            <a:r>
              <a:rPr lang="en-US" dirty="0"/>
              <a:t>Cancer 317 (73%) </a:t>
            </a:r>
          </a:p>
          <a:p>
            <a:r>
              <a:rPr lang="en-US" dirty="0"/>
              <a:t>Neurodegenerative 34 (8 %) </a:t>
            </a:r>
          </a:p>
          <a:p>
            <a:r>
              <a:rPr lang="en-US" dirty="0"/>
              <a:t>Respiratory 29 (7 %)</a:t>
            </a:r>
          </a:p>
          <a:p>
            <a:r>
              <a:rPr lang="en-US" dirty="0"/>
              <a:t>Cardiovascular 25 (6 %) </a:t>
            </a:r>
          </a:p>
          <a:p>
            <a:r>
              <a:rPr lang="en-US" dirty="0"/>
              <a:t>Other 15 (4 %)</a:t>
            </a:r>
          </a:p>
          <a:p>
            <a:r>
              <a:rPr lang="en-US" dirty="0"/>
              <a:t>Unknown/Missing 13 (3 %)</a:t>
            </a:r>
          </a:p>
          <a:p>
            <a:r>
              <a:rPr lang="en-US" dirty="0"/>
              <a:t>Total 433</a:t>
            </a:r>
          </a:p>
        </p:txBody>
      </p:sp>
    </p:spTree>
    <p:extLst>
      <p:ext uri="{BB962C8B-B14F-4D97-AF65-F5344CB8AC3E}">
        <p14:creationId xmlns:p14="http://schemas.microsoft.com/office/powerpoint/2010/main" val="350942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Retrospect">
  <a:themeElements>
    <a:clrScheme name="Custom 3">
      <a:dk1>
        <a:sysClr val="windowText" lastClr="000000"/>
      </a:dk1>
      <a:lt1>
        <a:sysClr val="window" lastClr="FFFFFF"/>
      </a:lt1>
      <a:dk2>
        <a:srgbClr val="212745"/>
      </a:dk2>
      <a:lt2>
        <a:srgbClr val="B4DCFA"/>
      </a:lt2>
      <a:accent1>
        <a:srgbClr val="0064B0"/>
      </a:accent1>
      <a:accent2>
        <a:srgbClr val="414D49"/>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B83101A4ED172429F1F3E1DBD3C5121" ma:contentTypeVersion="11" ma:contentTypeDescription="Create a new document." ma:contentTypeScope="" ma:versionID="f09ac07d6e8f1cbf1395bb8fa25f80c4">
  <xsd:schema xmlns:xsd="http://www.w3.org/2001/XMLSchema" xmlns:xs="http://www.w3.org/2001/XMLSchema" xmlns:p="http://schemas.microsoft.com/office/2006/metadata/properties" xmlns:ns2="94363655-2881-4468-8e92-031466d14f16" targetNamespace="http://schemas.microsoft.com/office/2006/metadata/properties" ma:root="true" ma:fieldsID="baeb44684b138df29448acaa2b682d81" ns2:_="">
    <xsd:import namespace="94363655-2881-4468-8e92-031466d14f1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363655-2881-4468-8e92-031466d14f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e3544b0-4bcb-45b6-9399-7f54f893d78a"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4363655-2881-4468-8e92-031466d14f1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91DA139-0AAE-4C4E-BF77-3045C81E25C1}"/>
</file>

<file path=customXml/itemProps2.xml><?xml version="1.0" encoding="utf-8"?>
<ds:datastoreItem xmlns:ds="http://schemas.openxmlformats.org/officeDocument/2006/customXml" ds:itemID="{A986060D-0204-4FE0-867D-6CAB6D3EB44B}">
  <ds:schemaRefs>
    <ds:schemaRef ds:uri="http://schemas.microsoft.com/sharepoint/v3/contenttype/forms"/>
  </ds:schemaRefs>
</ds:datastoreItem>
</file>

<file path=customXml/itemProps3.xml><?xml version="1.0" encoding="utf-8"?>
<ds:datastoreItem xmlns:ds="http://schemas.openxmlformats.org/officeDocument/2006/customXml" ds:itemID="{9D00397A-0671-4B05-B27C-E96CF2AE8CF2}">
  <ds:schemaRefs>
    <ds:schemaRef ds:uri="http://schemas.openxmlformats.org/package/2006/metadata/core-properties"/>
    <ds:schemaRef ds:uri="http://schemas.microsoft.com/office/2006/documentManagement/types"/>
    <ds:schemaRef ds:uri="http://schemas.microsoft.com/office/infopath/2007/PartnerControls"/>
    <ds:schemaRef ds:uri="fb89bac2-cbc8-4ec5-9d08-dc786fb755b4"/>
    <ds:schemaRef ds:uri="5f8a1396-7947-4f46-bddc-818b11dc2a6f"/>
    <ds:schemaRef ds:uri="http://schemas.microsoft.com/office/2006/metadata/properties"/>
    <ds:schemaRef ds:uri="http://purl.org/dc/terms/"/>
    <ds:schemaRef ds:uri="http://www.w3.org/XML/1998/namespace"/>
    <ds:schemaRef ds:uri="http://purl.org/dc/dcmitype/"/>
    <ds:schemaRef ds:uri="http://purl.org/dc/elements/1.1/"/>
  </ds:schemaRefs>
</ds:datastoreItem>
</file>

<file path=docMetadata/LabelInfo.xml><?xml version="1.0" encoding="utf-8"?>
<clbl:labelList xmlns:clbl="http://schemas.microsoft.com/office/2020/mipLabelMetadata">
  <clbl:label id="{cd5bbfba-d7f8-47e2-a15f-1cc1c57b860f}" enabled="0" method="" siteId="{cd5bbfba-d7f8-47e2-a15f-1cc1c57b860f}" removed="1"/>
</clbl:labelList>
</file>

<file path=docProps/app.xml><?xml version="1.0" encoding="utf-8"?>
<Properties xmlns="http://schemas.openxmlformats.org/officeDocument/2006/extended-properties" xmlns:vt="http://schemas.openxmlformats.org/officeDocument/2006/docPropsVTypes">
  <Template>Retrospect</Template>
  <TotalTime>6841</TotalTime>
  <Words>2250</Words>
  <Application>Microsoft Macintosh PowerPoint</Application>
  <PresentationFormat>Widescreen</PresentationFormat>
  <Paragraphs>147</Paragraphs>
  <Slides>29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Aptos</vt:lpstr>
      <vt:lpstr>Aptos Display</vt:lpstr>
      <vt:lpstr>Arial</vt:lpstr>
      <vt:lpstr>Calibri</vt:lpstr>
      <vt:lpstr>Cambria</vt:lpstr>
      <vt:lpstr>Gotham</vt:lpstr>
      <vt:lpstr>Helvetica Neue</vt:lpstr>
      <vt:lpstr>Times New Roman</vt:lpstr>
      <vt:lpstr>Retrospect</vt:lpstr>
      <vt:lpstr>Growing &amp; Cultivating Advance Directives and ACP</vt:lpstr>
      <vt:lpstr>Objectives</vt:lpstr>
      <vt:lpstr>Case Example</vt:lpstr>
      <vt:lpstr>Another Case Example</vt:lpstr>
      <vt:lpstr>Ethical Principles</vt:lpstr>
      <vt:lpstr>PowerPoint Presentation</vt:lpstr>
      <vt:lpstr>Respect for Autonomy</vt:lpstr>
      <vt:lpstr>MAID - Washington Stats</vt:lpstr>
      <vt:lpstr>Washington Stats (Illness)</vt:lpstr>
      <vt:lpstr>Washington Stats (Concern)</vt:lpstr>
      <vt:lpstr>Beneficence </vt:lpstr>
      <vt:lpstr>Autonomy versus Beneficence</vt:lpstr>
      <vt:lpstr>Hard and Soft Paternalism</vt:lpstr>
      <vt:lpstr>Clinical Decision Making </vt:lpstr>
      <vt:lpstr>The Patient with Capacity</vt:lpstr>
      <vt:lpstr>Informed Consent</vt:lpstr>
      <vt:lpstr>Advance Directives and Surrogate Decision Makers</vt:lpstr>
      <vt:lpstr>Challenges and Limitations</vt:lpstr>
      <vt:lpstr>What if there is not an AD?</vt:lpstr>
      <vt:lpstr>No DPOA - Who becomes Surrogates?</vt:lpstr>
      <vt:lpstr>Personhood</vt:lpstr>
      <vt:lpstr>Ship of Theseus</vt:lpstr>
      <vt:lpstr>PowerPoint Presentation</vt:lpstr>
      <vt:lpstr>Derek Parfit</vt:lpstr>
      <vt:lpstr>Case Example</vt:lpstr>
      <vt:lpstr>Discharge Planning and Location</vt:lpstr>
      <vt:lpstr>Final Takeaways</vt:lpstr>
      <vt:lpstr>PowerPoint Presentation</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Pjecha</dc:creator>
  <cp:lastModifiedBy>Ryan Pferdehirt</cp:lastModifiedBy>
  <cp:revision>50</cp:revision>
  <dcterms:created xsi:type="dcterms:W3CDTF">2019-01-04T21:56:45Z</dcterms:created>
  <dcterms:modified xsi:type="dcterms:W3CDTF">2026-04-13T19:11:03Z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0x010100BB83101A4ED172429F1F3E1DBD3C5121</vt:lpwstr>
  </property>
  <property fmtid="{D5CDD505-2E9C-101B-9397-08002B2CF9AE}" pid="3" name="MediaServiceImageTags">
    <vt:lpwstr/>
  </property>
</Properties>
</file>