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Lst>
  <p:notesMasterIdLst>
    <p:notesMasterId r:id="rId33"/>
  </p:notesMasterIdLst>
  <p:handoutMasterIdLst>
    <p:handoutMasterId r:id="rId34"/>
  </p:handoutMasterIdLst>
  <p:sldIdLst>
    <p:sldId id="256" r:id="rId5"/>
    <p:sldId id="387" r:id="rId6"/>
    <p:sldId id="445" r:id="rId7"/>
    <p:sldId id="374" r:id="rId8"/>
    <p:sldId id="462" r:id="rId9"/>
    <p:sldId id="477" r:id="rId10"/>
    <p:sldId id="454" r:id="rId11"/>
    <p:sldId id="478" r:id="rId12"/>
    <p:sldId id="465" r:id="rId13"/>
    <p:sldId id="444" r:id="rId14"/>
    <p:sldId id="466" r:id="rId15"/>
    <p:sldId id="470" r:id="rId16"/>
    <p:sldId id="448" r:id="rId17"/>
    <p:sldId id="479" r:id="rId18"/>
    <p:sldId id="447" r:id="rId19"/>
    <p:sldId id="475" r:id="rId20"/>
    <p:sldId id="451" r:id="rId21"/>
    <p:sldId id="452" r:id="rId22"/>
    <p:sldId id="458" r:id="rId23"/>
    <p:sldId id="469" r:id="rId24"/>
    <p:sldId id="461" r:id="rId25"/>
    <p:sldId id="453" r:id="rId26"/>
    <p:sldId id="468" r:id="rId27"/>
    <p:sldId id="473" r:id="rId28"/>
    <p:sldId id="474" r:id="rId29"/>
    <p:sldId id="455" r:id="rId30"/>
    <p:sldId id="463" r:id="rId31"/>
    <p:sldId id="392"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C9048-E01C-435B-EE4D-2B8FAA3A8058}" name="Alison Carr" initials="AC" userId="S::alison.carr@abilitykc.org::d70180b6-5ddb-4c55-8ad8-c1e4d57419b2" providerId="AD"/>
  <p188:author id="{BDE43E53-3D0B-ECEF-810E-21E6EB7945F6}" name="Gabrielle Baumann" initials="" userId="S::Gabrielle.Baumann@abilitykc.org::63e1d226-bbc2-4c76-a18a-0d969f06fabc" providerId="AD"/>
  <p188:author id="{94511562-9320-B6C2-ADFC-E40417AE43BC}" name="Katherine Hill" initials="" userId="S::Katherine.Hill@abilitykc.org::dd220b42-68c7-4943-81a1-88658935d3c0" providerId="AD"/>
  <p188:author id="{0DA80A71-757C-B010-EACB-789F6FFE5792}" name="Katherine Hill" initials="KH" userId="S::katherine.hill@abilitykc.org::dd220b42-68c7-4943-81a1-88658935d3c0" providerId="AD"/>
  <p188:author id="{418F4278-2648-53C4-01C0-505E858ED2C6}" name="Betsy Snell" initials="BS" userId="S::betsy.snell@abilitykc.org::626d71a0-e5cb-4414-a72c-995d4210427c" providerId="AD"/>
  <p188:author id="{A8086F7C-D2C9-F540-EAD8-D7C8EF1B5AFE}" name="Siera Burley" initials="SB" userId="S::siera.burley@abilitykc.org::c9f29260-8753-4fd0-a102-ba8af0f6f26b" providerId="AD"/>
  <p188:author id="{25AA0BBF-A9DD-8378-CB02-44186DC57C0E}" name="Jaylee Johnson" initials="JJ" userId="S::jaylee.johnson@abilitykc.org::6e35211e-b41a-4644-9fcc-b1cb3bd72793" providerId="AD"/>
  <p188:author id="{1D09FBE8-7227-1B3A-423D-DF70F36E8194}" name="Nathan Marchese" initials="" userId="S::nathan.marchese@abilitykc.org::88927b7c-4cc9-46b7-a2bb-2a7d9ab8d9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9769D-8F6A-C026-4040-2E2B1D1496A9}" v="72" dt="2026-04-09T16:24:03.114"/>
    <p1510:client id="{52F58A1A-E027-AABA-2068-F1C5F19FE9FB}" v="564" dt="2026-04-08T20:25:14.991"/>
    <p1510:client id="{71305824-CC3B-D52C-6241-36C2A2B9748F}" v="853" dt="2026-04-10T19:26:47.674"/>
    <p1510:client id="{8D45BCEE-6FEB-E1B8-127F-40B26582D22C}" v="19" dt="2026-04-10T19:49:10.026"/>
    <p1510:client id="{F30219F2-D4DA-D2B0-5E89-3F5F8D3392A8}" v="28" dt="2026-04-10T17:24:55.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6007B-A1DE-4FA5-AE91-53311608DE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D070CE8-3A75-4DBB-9BB1-A9AA4F9BCB0D}">
      <dgm:prSet/>
      <dgm:spPr/>
      <dgm:t>
        <a:bodyPr/>
        <a:lstStyle/>
        <a:p>
          <a:r>
            <a:rPr lang="en-US"/>
            <a:t>Recovery may be uneven – skills may plateau or regress, depending on academic demands. </a:t>
          </a:r>
        </a:p>
      </dgm:t>
    </dgm:pt>
    <dgm:pt modelId="{ED76DA9C-88F1-4942-908E-6E6A13E2D891}" type="parTrans" cxnId="{6539A276-1AEE-47C3-98E8-DCF66712F487}">
      <dgm:prSet/>
      <dgm:spPr/>
      <dgm:t>
        <a:bodyPr/>
        <a:lstStyle/>
        <a:p>
          <a:endParaRPr lang="en-US"/>
        </a:p>
      </dgm:t>
    </dgm:pt>
    <dgm:pt modelId="{8D738DDC-8E1B-4DAE-9F29-6D18E181832D}" type="sibTrans" cxnId="{6539A276-1AEE-47C3-98E8-DCF66712F487}">
      <dgm:prSet/>
      <dgm:spPr/>
      <dgm:t>
        <a:bodyPr/>
        <a:lstStyle/>
        <a:p>
          <a:endParaRPr lang="en-US"/>
        </a:p>
      </dgm:t>
    </dgm:pt>
    <dgm:pt modelId="{778ECDBF-7A70-4906-A76C-C82661172C33}">
      <dgm:prSet/>
      <dgm:spPr/>
      <dgm:t>
        <a:bodyPr/>
        <a:lstStyle/>
        <a:p>
          <a:r>
            <a:rPr lang="en-US"/>
            <a:t>Effects following Brain Injury may present immediately, some may only appear when higher-level skills are expected in later grades. </a:t>
          </a:r>
        </a:p>
      </dgm:t>
    </dgm:pt>
    <dgm:pt modelId="{BA6FB4F3-7019-49FC-BBC7-AF9D578A44E5}" type="parTrans" cxnId="{A5C92D1E-E7BC-4630-B6D6-A447B4AEE4FC}">
      <dgm:prSet/>
      <dgm:spPr/>
      <dgm:t>
        <a:bodyPr/>
        <a:lstStyle/>
        <a:p>
          <a:endParaRPr lang="en-US"/>
        </a:p>
      </dgm:t>
    </dgm:pt>
    <dgm:pt modelId="{F135DEC3-A264-49B8-971C-3E7BAD1AD333}" type="sibTrans" cxnId="{A5C92D1E-E7BC-4630-B6D6-A447B4AEE4FC}">
      <dgm:prSet/>
      <dgm:spPr/>
      <dgm:t>
        <a:bodyPr/>
        <a:lstStyle/>
        <a:p>
          <a:endParaRPr lang="en-US"/>
        </a:p>
      </dgm:t>
    </dgm:pt>
    <dgm:pt modelId="{083D5C91-7550-4E8D-ABBC-3CA9A7B98485}">
      <dgm:prSet/>
      <dgm:spPr/>
      <dgm:t>
        <a:bodyPr/>
        <a:lstStyle/>
        <a:p>
          <a:r>
            <a:rPr lang="en-US"/>
            <a:t>Ongoing monitoring and support is critical to ensure success within the school environment. </a:t>
          </a:r>
        </a:p>
      </dgm:t>
    </dgm:pt>
    <dgm:pt modelId="{3C5914E4-7E4A-4EC9-817D-F678DA19CA19}" type="parTrans" cxnId="{0B80C96B-63EE-42BC-B556-D135D13736F0}">
      <dgm:prSet/>
      <dgm:spPr/>
      <dgm:t>
        <a:bodyPr/>
        <a:lstStyle/>
        <a:p>
          <a:endParaRPr lang="en-US"/>
        </a:p>
      </dgm:t>
    </dgm:pt>
    <dgm:pt modelId="{27A234B7-E739-4682-AC4D-D31BAF88E901}" type="sibTrans" cxnId="{0B80C96B-63EE-42BC-B556-D135D13736F0}">
      <dgm:prSet/>
      <dgm:spPr/>
      <dgm:t>
        <a:bodyPr/>
        <a:lstStyle/>
        <a:p>
          <a:endParaRPr lang="en-US"/>
        </a:p>
      </dgm:t>
    </dgm:pt>
    <dgm:pt modelId="{85582862-20A0-42C1-B105-C72135DDD376}" type="pres">
      <dgm:prSet presAssocID="{9586007B-A1DE-4FA5-AE91-53311608DE04}" presName="linear" presStyleCnt="0">
        <dgm:presLayoutVars>
          <dgm:animLvl val="lvl"/>
          <dgm:resizeHandles val="exact"/>
        </dgm:presLayoutVars>
      </dgm:prSet>
      <dgm:spPr/>
    </dgm:pt>
    <dgm:pt modelId="{01162FDC-0415-4587-8677-2AF4E48B7D0A}" type="pres">
      <dgm:prSet presAssocID="{ED070CE8-3A75-4DBB-9BB1-A9AA4F9BCB0D}" presName="parentText" presStyleLbl="node1" presStyleIdx="0" presStyleCnt="3">
        <dgm:presLayoutVars>
          <dgm:chMax val="0"/>
          <dgm:bulletEnabled val="1"/>
        </dgm:presLayoutVars>
      </dgm:prSet>
      <dgm:spPr/>
    </dgm:pt>
    <dgm:pt modelId="{53863210-8ADE-447A-A9FF-881A62237F7D}" type="pres">
      <dgm:prSet presAssocID="{8D738DDC-8E1B-4DAE-9F29-6D18E181832D}" presName="spacer" presStyleCnt="0"/>
      <dgm:spPr/>
    </dgm:pt>
    <dgm:pt modelId="{724D012D-9A1B-482C-B143-709A29B9D33E}" type="pres">
      <dgm:prSet presAssocID="{778ECDBF-7A70-4906-A76C-C82661172C33}" presName="parentText" presStyleLbl="node1" presStyleIdx="1" presStyleCnt="3">
        <dgm:presLayoutVars>
          <dgm:chMax val="0"/>
          <dgm:bulletEnabled val="1"/>
        </dgm:presLayoutVars>
      </dgm:prSet>
      <dgm:spPr/>
    </dgm:pt>
    <dgm:pt modelId="{19FA96D2-1E39-41DA-9CD8-56E8142CF724}" type="pres">
      <dgm:prSet presAssocID="{F135DEC3-A264-49B8-971C-3E7BAD1AD333}" presName="spacer" presStyleCnt="0"/>
      <dgm:spPr/>
    </dgm:pt>
    <dgm:pt modelId="{89485BBC-600D-4F8A-B91F-ABF247CA1021}" type="pres">
      <dgm:prSet presAssocID="{083D5C91-7550-4E8D-ABBC-3CA9A7B98485}" presName="parentText" presStyleLbl="node1" presStyleIdx="2" presStyleCnt="3">
        <dgm:presLayoutVars>
          <dgm:chMax val="0"/>
          <dgm:bulletEnabled val="1"/>
        </dgm:presLayoutVars>
      </dgm:prSet>
      <dgm:spPr/>
    </dgm:pt>
  </dgm:ptLst>
  <dgm:cxnLst>
    <dgm:cxn modelId="{A5C92D1E-E7BC-4630-B6D6-A447B4AEE4FC}" srcId="{9586007B-A1DE-4FA5-AE91-53311608DE04}" destId="{778ECDBF-7A70-4906-A76C-C82661172C33}" srcOrd="1" destOrd="0" parTransId="{BA6FB4F3-7019-49FC-BBC7-AF9D578A44E5}" sibTransId="{F135DEC3-A264-49B8-971C-3E7BAD1AD333}"/>
    <dgm:cxn modelId="{0B80C96B-63EE-42BC-B556-D135D13736F0}" srcId="{9586007B-A1DE-4FA5-AE91-53311608DE04}" destId="{083D5C91-7550-4E8D-ABBC-3CA9A7B98485}" srcOrd="2" destOrd="0" parTransId="{3C5914E4-7E4A-4EC9-817D-F678DA19CA19}" sibTransId="{27A234B7-E739-4682-AC4D-D31BAF88E901}"/>
    <dgm:cxn modelId="{1828D64B-D46A-4996-B915-37ECB73BA785}" type="presOf" srcId="{083D5C91-7550-4E8D-ABBC-3CA9A7B98485}" destId="{89485BBC-600D-4F8A-B91F-ABF247CA1021}" srcOrd="0" destOrd="0" presId="urn:microsoft.com/office/officeart/2005/8/layout/vList2"/>
    <dgm:cxn modelId="{F8695750-855B-4D0F-8EFE-C107E5E42426}" type="presOf" srcId="{ED070CE8-3A75-4DBB-9BB1-A9AA4F9BCB0D}" destId="{01162FDC-0415-4587-8677-2AF4E48B7D0A}" srcOrd="0" destOrd="0" presId="urn:microsoft.com/office/officeart/2005/8/layout/vList2"/>
    <dgm:cxn modelId="{6539A276-1AEE-47C3-98E8-DCF66712F487}" srcId="{9586007B-A1DE-4FA5-AE91-53311608DE04}" destId="{ED070CE8-3A75-4DBB-9BB1-A9AA4F9BCB0D}" srcOrd="0" destOrd="0" parTransId="{ED76DA9C-88F1-4942-908E-6E6A13E2D891}" sibTransId="{8D738DDC-8E1B-4DAE-9F29-6D18E181832D}"/>
    <dgm:cxn modelId="{232B8E8A-625E-4EFB-88BA-2B9BF9C75963}" type="presOf" srcId="{778ECDBF-7A70-4906-A76C-C82661172C33}" destId="{724D012D-9A1B-482C-B143-709A29B9D33E}" srcOrd="0" destOrd="0" presId="urn:microsoft.com/office/officeart/2005/8/layout/vList2"/>
    <dgm:cxn modelId="{188505B9-BDE1-4137-82CF-ACE0BC7C1A22}" type="presOf" srcId="{9586007B-A1DE-4FA5-AE91-53311608DE04}" destId="{85582862-20A0-42C1-B105-C72135DDD376}" srcOrd="0" destOrd="0" presId="urn:microsoft.com/office/officeart/2005/8/layout/vList2"/>
    <dgm:cxn modelId="{21038842-1ACB-42CE-B2FC-F4CFA21C61A2}" type="presParOf" srcId="{85582862-20A0-42C1-B105-C72135DDD376}" destId="{01162FDC-0415-4587-8677-2AF4E48B7D0A}" srcOrd="0" destOrd="0" presId="urn:microsoft.com/office/officeart/2005/8/layout/vList2"/>
    <dgm:cxn modelId="{7E5D481E-688D-4C9D-A5E2-8AE3DE59E2B3}" type="presParOf" srcId="{85582862-20A0-42C1-B105-C72135DDD376}" destId="{53863210-8ADE-447A-A9FF-881A62237F7D}" srcOrd="1" destOrd="0" presId="urn:microsoft.com/office/officeart/2005/8/layout/vList2"/>
    <dgm:cxn modelId="{59A233C4-632B-4CD3-985F-57F7DAC7F5A5}" type="presParOf" srcId="{85582862-20A0-42C1-B105-C72135DDD376}" destId="{724D012D-9A1B-482C-B143-709A29B9D33E}" srcOrd="2" destOrd="0" presId="urn:microsoft.com/office/officeart/2005/8/layout/vList2"/>
    <dgm:cxn modelId="{1834679F-D608-400C-9CD8-F415124EFF2F}" type="presParOf" srcId="{85582862-20A0-42C1-B105-C72135DDD376}" destId="{19FA96D2-1E39-41DA-9CD8-56E8142CF724}" srcOrd="3" destOrd="0" presId="urn:microsoft.com/office/officeart/2005/8/layout/vList2"/>
    <dgm:cxn modelId="{2ED8B796-EA57-4942-ACFF-F390519CBFD4}" type="presParOf" srcId="{85582862-20A0-42C1-B105-C72135DDD376}" destId="{89485BBC-600D-4F8A-B91F-ABF247CA102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01C400-B2E3-41AD-A47E-A11D7518267C}" type="doc">
      <dgm:prSet loTypeId="urn:microsoft.com/office/officeart/2005/8/layout/chevron1" loCatId="process" qsTypeId="urn:microsoft.com/office/officeart/2005/8/quickstyle/simple1" qsCatId="simple" csTypeId="urn:microsoft.com/office/officeart/2005/8/colors/accent1_2" csCatId="accent1" phldr="1"/>
      <dgm:spPr/>
    </dgm:pt>
    <dgm:pt modelId="{649B7636-C45D-4BE5-8622-A9FE369C587F}">
      <dgm:prSet phldrT="[Text]" custT="1"/>
      <dgm:spPr>
        <a:ln>
          <a:noFill/>
        </a:ln>
        <a:effectLst>
          <a:outerShdw blurRad="50800" dist="38100" dir="2700000" algn="tl" rotWithShape="0">
            <a:prstClr val="black">
              <a:alpha val="40000"/>
            </a:prstClr>
          </a:outerShdw>
        </a:effectLst>
      </dgm:spPr>
      <dgm:t>
        <a:bodyPr/>
        <a:lstStyle/>
        <a:p>
          <a:pPr rtl="0"/>
          <a:r>
            <a:rPr lang="en-US" sz="1400">
              <a:latin typeface="Calibri"/>
            </a:rPr>
            <a:t>Children's Mercy Hospital</a:t>
          </a:r>
          <a:endParaRPr lang="en-US"/>
        </a:p>
      </dgm:t>
    </dgm:pt>
    <dgm:pt modelId="{F01122B4-DFC4-4277-BA1E-2281233C224E}" type="parTrans" cxnId="{41543DEE-0E51-4033-956A-9CA7880A2B20}">
      <dgm:prSet/>
      <dgm:spPr/>
      <dgm:t>
        <a:bodyPr/>
        <a:lstStyle/>
        <a:p>
          <a:endParaRPr lang="en-US"/>
        </a:p>
      </dgm:t>
    </dgm:pt>
    <dgm:pt modelId="{FBB3F95E-CF00-4C1C-9263-2B4297AD9749}" type="sibTrans" cxnId="{41543DEE-0E51-4033-956A-9CA7880A2B20}">
      <dgm:prSet/>
      <dgm:spPr/>
      <dgm:t>
        <a:bodyPr/>
        <a:lstStyle/>
        <a:p>
          <a:endParaRPr lang="en-US"/>
        </a:p>
      </dgm:t>
    </dgm:pt>
    <dgm:pt modelId="{819A6CFD-8995-42A9-BD43-E64158CC095A}">
      <dgm:prSet phldrT="[Text]" custT="1"/>
      <dgm:spPr>
        <a:ln>
          <a:noFill/>
        </a:ln>
        <a:effectLst>
          <a:outerShdw blurRad="50800" dist="38100" dir="2700000" algn="tl" rotWithShape="0">
            <a:prstClr val="black">
              <a:alpha val="40000"/>
            </a:prstClr>
          </a:outerShdw>
        </a:effectLst>
      </dgm:spPr>
      <dgm:t>
        <a:bodyPr/>
        <a:lstStyle/>
        <a:p>
          <a:pPr rtl="0"/>
          <a:r>
            <a:rPr lang="en-US" sz="1400">
              <a:latin typeface="Calibri"/>
            </a:rPr>
            <a:t>Nexus Children's Hospital</a:t>
          </a:r>
          <a:endParaRPr lang="en-US" sz="1400"/>
        </a:p>
      </dgm:t>
    </dgm:pt>
    <dgm:pt modelId="{14844CB4-E596-49CE-94D9-0E35DFEFE057}" type="parTrans" cxnId="{ABA1E688-D434-4281-A156-BB85D72EBD46}">
      <dgm:prSet/>
      <dgm:spPr/>
      <dgm:t>
        <a:bodyPr/>
        <a:lstStyle/>
        <a:p>
          <a:endParaRPr lang="en-US"/>
        </a:p>
      </dgm:t>
    </dgm:pt>
    <dgm:pt modelId="{DE5D3B0D-85E9-4636-BE94-154ADF570648}" type="sibTrans" cxnId="{ABA1E688-D434-4281-A156-BB85D72EBD46}">
      <dgm:prSet/>
      <dgm:spPr/>
      <dgm:t>
        <a:bodyPr/>
        <a:lstStyle/>
        <a:p>
          <a:endParaRPr lang="en-US"/>
        </a:p>
      </dgm:t>
    </dgm:pt>
    <dgm:pt modelId="{D8D39B5A-8FBB-4A0A-9093-C582156DF8F1}">
      <dgm:prSet phldrT="[Text]" custT="1"/>
      <dgm:spPr>
        <a:ln>
          <a:noFill/>
        </a:ln>
        <a:effectLst>
          <a:outerShdw blurRad="50800" dist="38100" dir="2700000" algn="tl" rotWithShape="0">
            <a:prstClr val="black">
              <a:alpha val="40000"/>
            </a:prstClr>
          </a:outerShdw>
        </a:effectLst>
      </dgm:spPr>
      <dgm:t>
        <a:bodyPr/>
        <a:lstStyle/>
        <a:p>
          <a:r>
            <a:rPr lang="en-US" sz="1800" b="1">
              <a:solidFill>
                <a:srgbClr val="92D050"/>
              </a:solidFill>
            </a:rPr>
            <a:t>Ability KC</a:t>
          </a:r>
        </a:p>
      </dgm:t>
    </dgm:pt>
    <dgm:pt modelId="{64808DE7-B8A9-419A-9540-7D19D11181EA}" type="parTrans" cxnId="{30E4FCA8-7FC6-48F5-90C6-E3C2E8A5DB0E}">
      <dgm:prSet/>
      <dgm:spPr/>
      <dgm:t>
        <a:bodyPr/>
        <a:lstStyle/>
        <a:p>
          <a:endParaRPr lang="en-US"/>
        </a:p>
      </dgm:t>
    </dgm:pt>
    <dgm:pt modelId="{580F7AB6-12DB-45E4-BAF5-CFE8F00AE950}" type="sibTrans" cxnId="{30E4FCA8-7FC6-48F5-90C6-E3C2E8A5DB0E}">
      <dgm:prSet/>
      <dgm:spPr/>
      <dgm:t>
        <a:bodyPr/>
        <a:lstStyle/>
        <a:p>
          <a:endParaRPr lang="en-US"/>
        </a:p>
      </dgm:t>
    </dgm:pt>
    <dgm:pt modelId="{E0F55F65-3DA3-42FD-8051-4635EF61741F}">
      <dgm:prSet phldr="0"/>
      <dgm:spPr/>
      <dgm:t>
        <a:bodyPr/>
        <a:lstStyle/>
        <a:p>
          <a:pPr rtl="0"/>
          <a:r>
            <a:rPr lang="en-US">
              <a:latin typeface="Calibri"/>
            </a:rPr>
            <a:t>School Re-Entry</a:t>
          </a:r>
        </a:p>
      </dgm:t>
    </dgm:pt>
    <dgm:pt modelId="{587AC583-A8F1-424A-B765-8695A5B5E6DD}" type="parTrans" cxnId="{1628ED65-A225-4502-8FE6-E272DEB7C1EB}">
      <dgm:prSet/>
      <dgm:spPr/>
      <dgm:t>
        <a:bodyPr/>
        <a:lstStyle/>
        <a:p>
          <a:endParaRPr lang="en-US"/>
        </a:p>
      </dgm:t>
    </dgm:pt>
    <dgm:pt modelId="{E99D3E5F-46A0-480F-8D24-B4F16FC3F902}" type="sibTrans" cxnId="{1628ED65-A225-4502-8FE6-E272DEB7C1EB}">
      <dgm:prSet/>
      <dgm:spPr/>
      <dgm:t>
        <a:bodyPr/>
        <a:lstStyle/>
        <a:p>
          <a:endParaRPr lang="en-US"/>
        </a:p>
      </dgm:t>
    </dgm:pt>
    <dgm:pt modelId="{2FDC1676-6161-473E-AAB1-C26DD4EB735B}">
      <dgm:prSet phldr="0"/>
      <dgm:spPr/>
      <dgm:t>
        <a:bodyPr/>
        <a:lstStyle/>
        <a:p>
          <a:pPr rtl="0"/>
          <a:r>
            <a:rPr lang="en-US" b="0">
              <a:latin typeface="Calibri"/>
            </a:rPr>
            <a:t>Children's Mercy Hospital</a:t>
          </a:r>
        </a:p>
      </dgm:t>
    </dgm:pt>
    <dgm:pt modelId="{F52DC976-7858-4AF9-A99D-0C4EC1A1735A}" type="parTrans" cxnId="{EB4D9215-B7BF-4765-9085-7FEA715873CA}">
      <dgm:prSet/>
      <dgm:spPr/>
      <dgm:t>
        <a:bodyPr/>
        <a:lstStyle/>
        <a:p>
          <a:endParaRPr lang="en-US"/>
        </a:p>
      </dgm:t>
    </dgm:pt>
    <dgm:pt modelId="{F97E74B5-ED71-4DD5-BE9B-D6485AF4340A}" type="sibTrans" cxnId="{EB4D9215-B7BF-4765-9085-7FEA715873CA}">
      <dgm:prSet/>
      <dgm:spPr/>
      <dgm:t>
        <a:bodyPr/>
        <a:lstStyle/>
        <a:p>
          <a:endParaRPr lang="en-US"/>
        </a:p>
      </dgm:t>
    </dgm:pt>
    <dgm:pt modelId="{F048A202-018C-4CE0-BF5C-DFF23C0CA532}">
      <dgm:prSet phldr="0"/>
      <dgm:spPr/>
      <dgm:t>
        <a:bodyPr/>
        <a:lstStyle/>
        <a:p>
          <a:pPr rtl="0"/>
          <a:r>
            <a:rPr lang="en-US" b="0">
              <a:latin typeface="Calibri"/>
            </a:rPr>
            <a:t>Discharge to Home</a:t>
          </a:r>
        </a:p>
      </dgm:t>
    </dgm:pt>
    <dgm:pt modelId="{37F9D01D-640E-4827-AF37-D5413D9BF1EE}" type="parTrans" cxnId="{90656EB2-06AF-4656-952A-591CAFDE9260}">
      <dgm:prSet/>
      <dgm:spPr/>
      <dgm:t>
        <a:bodyPr/>
        <a:lstStyle/>
        <a:p>
          <a:endParaRPr lang="en-US"/>
        </a:p>
      </dgm:t>
    </dgm:pt>
    <dgm:pt modelId="{1AD8492D-F2D5-401C-A195-8FABE3D0AC3B}" type="sibTrans" cxnId="{90656EB2-06AF-4656-952A-591CAFDE9260}">
      <dgm:prSet/>
      <dgm:spPr/>
      <dgm:t>
        <a:bodyPr/>
        <a:lstStyle/>
        <a:p>
          <a:endParaRPr lang="en-US"/>
        </a:p>
      </dgm:t>
    </dgm:pt>
    <dgm:pt modelId="{4403F742-2A49-483B-A1A6-43EDA9903317}" type="pres">
      <dgm:prSet presAssocID="{2301C400-B2E3-41AD-A47E-A11D7518267C}" presName="Name0" presStyleCnt="0">
        <dgm:presLayoutVars>
          <dgm:dir/>
          <dgm:animLvl val="lvl"/>
          <dgm:resizeHandles val="exact"/>
        </dgm:presLayoutVars>
      </dgm:prSet>
      <dgm:spPr/>
    </dgm:pt>
    <dgm:pt modelId="{F493BDA1-E807-473D-889B-0474F7B0EE59}" type="pres">
      <dgm:prSet presAssocID="{649B7636-C45D-4BE5-8622-A9FE369C587F}" presName="parTxOnly" presStyleLbl="node1" presStyleIdx="0" presStyleCnt="6">
        <dgm:presLayoutVars>
          <dgm:chMax val="0"/>
          <dgm:chPref val="0"/>
          <dgm:bulletEnabled val="1"/>
        </dgm:presLayoutVars>
      </dgm:prSet>
      <dgm:spPr/>
    </dgm:pt>
    <dgm:pt modelId="{38878B44-3967-44E1-A930-30B8DA47247D}" type="pres">
      <dgm:prSet presAssocID="{FBB3F95E-CF00-4C1C-9263-2B4297AD9749}" presName="parTxOnlySpace" presStyleCnt="0"/>
      <dgm:spPr/>
    </dgm:pt>
    <dgm:pt modelId="{F1017FC4-BB36-4E34-98E6-082DF177E423}" type="pres">
      <dgm:prSet presAssocID="{819A6CFD-8995-42A9-BD43-E64158CC095A}" presName="parTxOnly" presStyleLbl="node1" presStyleIdx="1" presStyleCnt="6">
        <dgm:presLayoutVars>
          <dgm:chMax val="0"/>
          <dgm:chPref val="0"/>
          <dgm:bulletEnabled val="1"/>
        </dgm:presLayoutVars>
      </dgm:prSet>
      <dgm:spPr/>
    </dgm:pt>
    <dgm:pt modelId="{A8E1DDC4-FC9F-4A6F-9E5D-59A4FAA97A0C}" type="pres">
      <dgm:prSet presAssocID="{DE5D3B0D-85E9-4636-BE94-154ADF570648}" presName="parTxOnlySpace" presStyleCnt="0"/>
      <dgm:spPr/>
    </dgm:pt>
    <dgm:pt modelId="{4150A5DA-3741-43EF-B021-5EDFE71812D5}" type="pres">
      <dgm:prSet presAssocID="{2FDC1676-6161-473E-AAB1-C26DD4EB735B}" presName="parTxOnly" presStyleLbl="node1" presStyleIdx="2" presStyleCnt="6">
        <dgm:presLayoutVars>
          <dgm:chMax val="0"/>
          <dgm:chPref val="0"/>
          <dgm:bulletEnabled val="1"/>
        </dgm:presLayoutVars>
      </dgm:prSet>
      <dgm:spPr/>
    </dgm:pt>
    <dgm:pt modelId="{464F49C8-30CE-4F37-9470-AD3B3A6232E5}" type="pres">
      <dgm:prSet presAssocID="{F97E74B5-ED71-4DD5-BE9B-D6485AF4340A}" presName="parTxOnlySpace" presStyleCnt="0"/>
      <dgm:spPr/>
    </dgm:pt>
    <dgm:pt modelId="{6CC63205-5272-4D07-A966-46FB6E26912E}" type="pres">
      <dgm:prSet presAssocID="{F048A202-018C-4CE0-BF5C-DFF23C0CA532}" presName="parTxOnly" presStyleLbl="node1" presStyleIdx="3" presStyleCnt="6" custLinFactNeighborX="-18561" custLinFactNeighborY="847">
        <dgm:presLayoutVars>
          <dgm:chMax val="0"/>
          <dgm:chPref val="0"/>
          <dgm:bulletEnabled val="1"/>
        </dgm:presLayoutVars>
      </dgm:prSet>
      <dgm:spPr/>
    </dgm:pt>
    <dgm:pt modelId="{37D3785F-6870-49D0-B18A-861F942F9234}" type="pres">
      <dgm:prSet presAssocID="{1AD8492D-F2D5-401C-A195-8FABE3D0AC3B}" presName="parTxOnlySpace" presStyleCnt="0"/>
      <dgm:spPr/>
    </dgm:pt>
    <dgm:pt modelId="{7AE7E637-0585-4C5F-B25E-B5A98EABF70C}" type="pres">
      <dgm:prSet presAssocID="{D8D39B5A-8FBB-4A0A-9093-C582156DF8F1}" presName="parTxOnly" presStyleLbl="node1" presStyleIdx="4" presStyleCnt="6">
        <dgm:presLayoutVars>
          <dgm:chMax val="0"/>
          <dgm:chPref val="0"/>
          <dgm:bulletEnabled val="1"/>
        </dgm:presLayoutVars>
      </dgm:prSet>
      <dgm:spPr/>
    </dgm:pt>
    <dgm:pt modelId="{D324D243-841C-498C-9D7B-73DCAEB03542}" type="pres">
      <dgm:prSet presAssocID="{580F7AB6-12DB-45E4-BAF5-CFE8F00AE950}" presName="parTxOnlySpace" presStyleCnt="0"/>
      <dgm:spPr/>
    </dgm:pt>
    <dgm:pt modelId="{3918FB81-E230-4BED-9C79-BC47E58C64C0}" type="pres">
      <dgm:prSet presAssocID="{E0F55F65-3DA3-42FD-8051-4635EF61741F}" presName="parTxOnly" presStyleLbl="node1" presStyleIdx="5" presStyleCnt="6">
        <dgm:presLayoutVars>
          <dgm:chMax val="0"/>
          <dgm:chPref val="0"/>
          <dgm:bulletEnabled val="1"/>
        </dgm:presLayoutVars>
      </dgm:prSet>
      <dgm:spPr/>
    </dgm:pt>
  </dgm:ptLst>
  <dgm:cxnLst>
    <dgm:cxn modelId="{D3081E0A-F251-4F0A-A371-1DD3F725E902}" type="presOf" srcId="{2FDC1676-6161-473E-AAB1-C26DD4EB735B}" destId="{4150A5DA-3741-43EF-B021-5EDFE71812D5}" srcOrd="0" destOrd="0" presId="urn:microsoft.com/office/officeart/2005/8/layout/chevron1"/>
    <dgm:cxn modelId="{EB4D9215-B7BF-4765-9085-7FEA715873CA}" srcId="{2301C400-B2E3-41AD-A47E-A11D7518267C}" destId="{2FDC1676-6161-473E-AAB1-C26DD4EB735B}" srcOrd="2" destOrd="0" parTransId="{F52DC976-7858-4AF9-A99D-0C4EC1A1735A}" sibTransId="{F97E74B5-ED71-4DD5-BE9B-D6485AF4340A}"/>
    <dgm:cxn modelId="{1628ED65-A225-4502-8FE6-E272DEB7C1EB}" srcId="{2301C400-B2E3-41AD-A47E-A11D7518267C}" destId="{E0F55F65-3DA3-42FD-8051-4635EF61741F}" srcOrd="5" destOrd="0" parTransId="{587AC583-A8F1-424A-B765-8695A5B5E6DD}" sibTransId="{E99D3E5F-46A0-480F-8D24-B4F16FC3F902}"/>
    <dgm:cxn modelId="{75862E76-2AD4-4849-B6AB-412699175C1F}" type="presOf" srcId="{D8D39B5A-8FBB-4A0A-9093-C582156DF8F1}" destId="{7AE7E637-0585-4C5F-B25E-B5A98EABF70C}" srcOrd="0" destOrd="0" presId="urn:microsoft.com/office/officeart/2005/8/layout/chevron1"/>
    <dgm:cxn modelId="{ABA1E688-D434-4281-A156-BB85D72EBD46}" srcId="{2301C400-B2E3-41AD-A47E-A11D7518267C}" destId="{819A6CFD-8995-42A9-BD43-E64158CC095A}" srcOrd="1" destOrd="0" parTransId="{14844CB4-E596-49CE-94D9-0E35DFEFE057}" sibTransId="{DE5D3B0D-85E9-4636-BE94-154ADF570648}"/>
    <dgm:cxn modelId="{8D88E78A-4D56-465C-AB28-212EE2823A21}" type="presOf" srcId="{2301C400-B2E3-41AD-A47E-A11D7518267C}" destId="{4403F742-2A49-483B-A1A6-43EDA9903317}" srcOrd="0" destOrd="0" presId="urn:microsoft.com/office/officeart/2005/8/layout/chevron1"/>
    <dgm:cxn modelId="{30E4FCA8-7FC6-48F5-90C6-E3C2E8A5DB0E}" srcId="{2301C400-B2E3-41AD-A47E-A11D7518267C}" destId="{D8D39B5A-8FBB-4A0A-9093-C582156DF8F1}" srcOrd="4" destOrd="0" parTransId="{64808DE7-B8A9-419A-9540-7D19D11181EA}" sibTransId="{580F7AB6-12DB-45E4-BAF5-CFE8F00AE950}"/>
    <dgm:cxn modelId="{90656EB2-06AF-4656-952A-591CAFDE9260}" srcId="{2301C400-B2E3-41AD-A47E-A11D7518267C}" destId="{F048A202-018C-4CE0-BF5C-DFF23C0CA532}" srcOrd="3" destOrd="0" parTransId="{37F9D01D-640E-4827-AF37-D5413D9BF1EE}" sibTransId="{1AD8492D-F2D5-401C-A195-8FABE3D0AC3B}"/>
    <dgm:cxn modelId="{80D866C2-AD77-45B8-B6B2-69AAD1283312}" type="presOf" srcId="{819A6CFD-8995-42A9-BD43-E64158CC095A}" destId="{F1017FC4-BB36-4E34-98E6-082DF177E423}" srcOrd="0" destOrd="0" presId="urn:microsoft.com/office/officeart/2005/8/layout/chevron1"/>
    <dgm:cxn modelId="{6AF5C4D0-6B4C-4D1B-B80C-3028D7F3280B}" type="presOf" srcId="{649B7636-C45D-4BE5-8622-A9FE369C587F}" destId="{F493BDA1-E807-473D-889B-0474F7B0EE59}" srcOrd="0" destOrd="0" presId="urn:microsoft.com/office/officeart/2005/8/layout/chevron1"/>
    <dgm:cxn modelId="{3A2526D2-28CD-450E-B36F-E173AE99CAD3}" type="presOf" srcId="{F048A202-018C-4CE0-BF5C-DFF23C0CA532}" destId="{6CC63205-5272-4D07-A966-46FB6E26912E}" srcOrd="0" destOrd="0" presId="urn:microsoft.com/office/officeart/2005/8/layout/chevron1"/>
    <dgm:cxn modelId="{4A3EDDD9-8D57-45A1-8906-C87C051D95BF}" type="presOf" srcId="{E0F55F65-3DA3-42FD-8051-4635EF61741F}" destId="{3918FB81-E230-4BED-9C79-BC47E58C64C0}" srcOrd="0" destOrd="0" presId="urn:microsoft.com/office/officeart/2005/8/layout/chevron1"/>
    <dgm:cxn modelId="{41543DEE-0E51-4033-956A-9CA7880A2B20}" srcId="{2301C400-B2E3-41AD-A47E-A11D7518267C}" destId="{649B7636-C45D-4BE5-8622-A9FE369C587F}" srcOrd="0" destOrd="0" parTransId="{F01122B4-DFC4-4277-BA1E-2281233C224E}" sibTransId="{FBB3F95E-CF00-4C1C-9263-2B4297AD9749}"/>
    <dgm:cxn modelId="{7EF935F2-5CA1-4B64-BCE3-137005F2B9AB}" type="presParOf" srcId="{4403F742-2A49-483B-A1A6-43EDA9903317}" destId="{F493BDA1-E807-473D-889B-0474F7B0EE59}" srcOrd="0" destOrd="0" presId="urn:microsoft.com/office/officeart/2005/8/layout/chevron1"/>
    <dgm:cxn modelId="{9DFF33D9-CD9D-4F6A-845E-3752D8390148}" type="presParOf" srcId="{4403F742-2A49-483B-A1A6-43EDA9903317}" destId="{38878B44-3967-44E1-A930-30B8DA47247D}" srcOrd="1" destOrd="0" presId="urn:microsoft.com/office/officeart/2005/8/layout/chevron1"/>
    <dgm:cxn modelId="{92AA90C7-1857-4262-89AF-A950AD94C677}" type="presParOf" srcId="{4403F742-2A49-483B-A1A6-43EDA9903317}" destId="{F1017FC4-BB36-4E34-98E6-082DF177E423}" srcOrd="2" destOrd="0" presId="urn:microsoft.com/office/officeart/2005/8/layout/chevron1"/>
    <dgm:cxn modelId="{AD9F83E6-C229-4648-8BF4-7FEE261A848F}" type="presParOf" srcId="{4403F742-2A49-483B-A1A6-43EDA9903317}" destId="{A8E1DDC4-FC9F-4A6F-9E5D-59A4FAA97A0C}" srcOrd="3" destOrd="0" presId="urn:microsoft.com/office/officeart/2005/8/layout/chevron1"/>
    <dgm:cxn modelId="{333B68AE-F4FC-43D0-92A5-22995360E4C1}" type="presParOf" srcId="{4403F742-2A49-483B-A1A6-43EDA9903317}" destId="{4150A5DA-3741-43EF-B021-5EDFE71812D5}" srcOrd="4" destOrd="0" presId="urn:microsoft.com/office/officeart/2005/8/layout/chevron1"/>
    <dgm:cxn modelId="{1D11F1DF-1051-467F-A3F4-C97170A1E023}" type="presParOf" srcId="{4403F742-2A49-483B-A1A6-43EDA9903317}" destId="{464F49C8-30CE-4F37-9470-AD3B3A6232E5}" srcOrd="5" destOrd="0" presId="urn:microsoft.com/office/officeart/2005/8/layout/chevron1"/>
    <dgm:cxn modelId="{C52D5161-C53A-458A-B0B9-BCF20B8DF222}" type="presParOf" srcId="{4403F742-2A49-483B-A1A6-43EDA9903317}" destId="{6CC63205-5272-4D07-A966-46FB6E26912E}" srcOrd="6" destOrd="0" presId="urn:microsoft.com/office/officeart/2005/8/layout/chevron1"/>
    <dgm:cxn modelId="{320D12F8-24A9-45A5-B26D-30579E0B03C8}" type="presParOf" srcId="{4403F742-2A49-483B-A1A6-43EDA9903317}" destId="{37D3785F-6870-49D0-B18A-861F942F9234}" srcOrd="7" destOrd="0" presId="urn:microsoft.com/office/officeart/2005/8/layout/chevron1"/>
    <dgm:cxn modelId="{66A62D93-7D0E-47F4-8FDB-6D6B177B588D}" type="presParOf" srcId="{4403F742-2A49-483B-A1A6-43EDA9903317}" destId="{7AE7E637-0585-4C5F-B25E-B5A98EABF70C}" srcOrd="8" destOrd="0" presId="urn:microsoft.com/office/officeart/2005/8/layout/chevron1"/>
    <dgm:cxn modelId="{C12B7559-DA4B-46DA-BB87-3EDD282CBF67}" type="presParOf" srcId="{4403F742-2A49-483B-A1A6-43EDA9903317}" destId="{D324D243-841C-498C-9D7B-73DCAEB03542}" srcOrd="9" destOrd="0" presId="urn:microsoft.com/office/officeart/2005/8/layout/chevron1"/>
    <dgm:cxn modelId="{3E6E0C81-8171-4A2F-8724-9457131C8938}" type="presParOf" srcId="{4403F742-2A49-483B-A1A6-43EDA9903317}" destId="{3918FB81-E230-4BED-9C79-BC47E58C64C0}"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1438FC-D52C-4355-AC19-BB01E433B903}" type="doc">
      <dgm:prSet loTypeId="urn:microsoft.com/office/officeart/2005/8/layout/vProcess5" loCatId="process" qsTypeId="urn:microsoft.com/office/officeart/2005/8/quickstyle/simple4" qsCatId="simple" csTypeId="urn:microsoft.com/office/officeart/2005/8/colors/accent1_2" csCatId="accent1"/>
      <dgm:spPr/>
      <dgm:t>
        <a:bodyPr/>
        <a:lstStyle/>
        <a:p>
          <a:endParaRPr lang="en-US"/>
        </a:p>
      </dgm:t>
    </dgm:pt>
    <dgm:pt modelId="{C94D2C69-3F4E-4425-AA9C-B4B12AE6A45B}">
      <dgm:prSet/>
      <dgm:spPr/>
      <dgm:t>
        <a:bodyPr/>
        <a:lstStyle/>
        <a:p>
          <a:r>
            <a:rPr lang="en-US"/>
            <a:t>Previously healthy, </a:t>
          </a:r>
          <a:r>
            <a:rPr lang="en-US">
              <a:latin typeface="Calibri"/>
            </a:rPr>
            <a:t>15-year-old</a:t>
          </a:r>
          <a:r>
            <a:rPr lang="en-US"/>
            <a:t> female​</a:t>
          </a:r>
        </a:p>
      </dgm:t>
    </dgm:pt>
    <dgm:pt modelId="{F6226D35-9F0B-45B9-A4F2-34EDE7B9208C}" type="parTrans" cxnId="{26B5580C-B3C5-4018-8317-0E2898F5C73F}">
      <dgm:prSet/>
      <dgm:spPr/>
      <dgm:t>
        <a:bodyPr/>
        <a:lstStyle/>
        <a:p>
          <a:endParaRPr lang="en-US"/>
        </a:p>
      </dgm:t>
    </dgm:pt>
    <dgm:pt modelId="{985932B2-0739-498F-AC08-FD1B488B4789}" type="sibTrans" cxnId="{26B5580C-B3C5-4018-8317-0E2898F5C73F}">
      <dgm:prSet/>
      <dgm:spPr/>
      <dgm:t>
        <a:bodyPr/>
        <a:lstStyle/>
        <a:p>
          <a:endParaRPr lang="en-US"/>
        </a:p>
      </dgm:t>
    </dgm:pt>
    <dgm:pt modelId="{2D9D05B0-849F-4BF5-B745-E1FE87AD2AA4}">
      <dgm:prSet/>
      <dgm:spPr/>
      <dgm:t>
        <a:bodyPr/>
        <a:lstStyle/>
        <a:p>
          <a:r>
            <a:rPr lang="en-US"/>
            <a:t>Diagnosis: TBI after being struck by </a:t>
          </a:r>
          <a:r>
            <a:rPr lang="en-US">
              <a:latin typeface="Calibri"/>
            </a:rPr>
            <a:t>an</a:t>
          </a:r>
          <a:r>
            <a:rPr lang="en-US"/>
            <a:t> Amtrak train</a:t>
          </a:r>
        </a:p>
      </dgm:t>
    </dgm:pt>
    <dgm:pt modelId="{4EE93AB9-BD89-41E3-A251-A981CDF1AAF4}" type="parTrans" cxnId="{98EB4C45-5C64-4C1F-AA18-3400DB91B6FC}">
      <dgm:prSet/>
      <dgm:spPr/>
      <dgm:t>
        <a:bodyPr/>
        <a:lstStyle/>
        <a:p>
          <a:endParaRPr lang="en-US"/>
        </a:p>
      </dgm:t>
    </dgm:pt>
    <dgm:pt modelId="{DB90AE38-304F-4C84-8120-8D48272AF367}" type="sibTrans" cxnId="{98EB4C45-5C64-4C1F-AA18-3400DB91B6FC}">
      <dgm:prSet/>
      <dgm:spPr/>
      <dgm:t>
        <a:bodyPr/>
        <a:lstStyle/>
        <a:p>
          <a:endParaRPr lang="en-US"/>
        </a:p>
      </dgm:t>
    </dgm:pt>
    <dgm:pt modelId="{8BF3F0A7-AE3C-4E34-9E96-8BDC7B8A8B11}">
      <dgm:prSet/>
      <dgm:spPr/>
      <dgm:t>
        <a:bodyPr/>
        <a:lstStyle/>
        <a:p>
          <a:r>
            <a:rPr lang="en-US"/>
            <a:t>Received care at CMH before admission to Ability KC in August 2023</a:t>
          </a:r>
        </a:p>
      </dgm:t>
    </dgm:pt>
    <dgm:pt modelId="{4025D2F5-7B5A-4A51-A0A9-A8E74E132F93}" type="parTrans" cxnId="{B1D7A529-6DE6-4274-8294-4434B04E3A69}">
      <dgm:prSet/>
      <dgm:spPr/>
      <dgm:t>
        <a:bodyPr/>
        <a:lstStyle/>
        <a:p>
          <a:endParaRPr lang="en-US"/>
        </a:p>
      </dgm:t>
    </dgm:pt>
    <dgm:pt modelId="{2EA50B87-2257-47F0-80D8-1907A99BB024}" type="sibTrans" cxnId="{B1D7A529-6DE6-4274-8294-4434B04E3A69}">
      <dgm:prSet/>
      <dgm:spPr/>
      <dgm:t>
        <a:bodyPr/>
        <a:lstStyle/>
        <a:p>
          <a:endParaRPr lang="en-US"/>
        </a:p>
      </dgm:t>
    </dgm:pt>
    <dgm:pt modelId="{5FCCF915-11B5-400C-921B-77994021BAB0}">
      <dgm:prSet/>
      <dgm:spPr/>
      <dgm:t>
        <a:bodyPr/>
        <a:lstStyle/>
        <a:p>
          <a:r>
            <a:rPr lang="en-US"/>
            <a:t>Received OT, SP, PT, ACCT, Adaptive Gaming, Lite Group, Transitions Program</a:t>
          </a:r>
        </a:p>
      </dgm:t>
    </dgm:pt>
    <dgm:pt modelId="{B9D69FDA-4529-4DE1-AD18-5D8498D99043}" type="parTrans" cxnId="{EAD4AB0D-D193-4775-90C1-F26C68D62C3E}">
      <dgm:prSet/>
      <dgm:spPr/>
      <dgm:t>
        <a:bodyPr/>
        <a:lstStyle/>
        <a:p>
          <a:endParaRPr lang="en-US"/>
        </a:p>
      </dgm:t>
    </dgm:pt>
    <dgm:pt modelId="{F4022A0E-AC7F-4366-83F1-3664C32406C1}" type="sibTrans" cxnId="{EAD4AB0D-D193-4775-90C1-F26C68D62C3E}">
      <dgm:prSet/>
      <dgm:spPr/>
      <dgm:t>
        <a:bodyPr/>
        <a:lstStyle/>
        <a:p>
          <a:endParaRPr lang="en-US"/>
        </a:p>
      </dgm:t>
    </dgm:pt>
    <dgm:pt modelId="{D920035D-5466-49C3-A64F-B6CA0A66BD30}" type="pres">
      <dgm:prSet presAssocID="{721438FC-D52C-4355-AC19-BB01E433B903}" presName="outerComposite" presStyleCnt="0">
        <dgm:presLayoutVars>
          <dgm:chMax val="5"/>
          <dgm:dir/>
          <dgm:resizeHandles val="exact"/>
        </dgm:presLayoutVars>
      </dgm:prSet>
      <dgm:spPr/>
    </dgm:pt>
    <dgm:pt modelId="{E14CD5DC-7EAA-4E48-ABEE-6505EA3B33B7}" type="pres">
      <dgm:prSet presAssocID="{721438FC-D52C-4355-AC19-BB01E433B903}" presName="dummyMaxCanvas" presStyleCnt="0">
        <dgm:presLayoutVars/>
      </dgm:prSet>
      <dgm:spPr/>
    </dgm:pt>
    <dgm:pt modelId="{69468A86-43BA-42A6-B6B2-ED8DE45C7DE3}" type="pres">
      <dgm:prSet presAssocID="{721438FC-D52C-4355-AC19-BB01E433B903}" presName="FourNodes_1" presStyleLbl="node1" presStyleIdx="0" presStyleCnt="4" custLinFactNeighborX="1279" custLinFactNeighborY="2689">
        <dgm:presLayoutVars>
          <dgm:bulletEnabled val="1"/>
        </dgm:presLayoutVars>
      </dgm:prSet>
      <dgm:spPr/>
    </dgm:pt>
    <dgm:pt modelId="{98AC0741-572A-4386-AB8F-CD89FE18E13E}" type="pres">
      <dgm:prSet presAssocID="{721438FC-D52C-4355-AC19-BB01E433B903}" presName="FourNodes_2" presStyleLbl="node1" presStyleIdx="1" presStyleCnt="4">
        <dgm:presLayoutVars>
          <dgm:bulletEnabled val="1"/>
        </dgm:presLayoutVars>
      </dgm:prSet>
      <dgm:spPr/>
    </dgm:pt>
    <dgm:pt modelId="{83F4663F-7071-4BFB-9A2D-3D8932507E88}" type="pres">
      <dgm:prSet presAssocID="{721438FC-D52C-4355-AC19-BB01E433B903}" presName="FourNodes_3" presStyleLbl="node1" presStyleIdx="2" presStyleCnt="4" custLinFactNeighborX="4245" custLinFactNeighborY="918">
        <dgm:presLayoutVars>
          <dgm:bulletEnabled val="1"/>
        </dgm:presLayoutVars>
      </dgm:prSet>
      <dgm:spPr/>
    </dgm:pt>
    <dgm:pt modelId="{E4A5CE6F-02F0-4F0D-A2B5-E1B8BB9A3B50}" type="pres">
      <dgm:prSet presAssocID="{721438FC-D52C-4355-AC19-BB01E433B903}" presName="FourNodes_4" presStyleLbl="node1" presStyleIdx="3" presStyleCnt="4" custLinFactNeighborX="10744" custLinFactNeighborY="3555">
        <dgm:presLayoutVars>
          <dgm:bulletEnabled val="1"/>
        </dgm:presLayoutVars>
      </dgm:prSet>
      <dgm:spPr/>
    </dgm:pt>
    <dgm:pt modelId="{D437BB4A-1286-4006-87FA-51EF279D64DC}" type="pres">
      <dgm:prSet presAssocID="{721438FC-D52C-4355-AC19-BB01E433B903}" presName="FourConn_1-2" presStyleLbl="fgAccFollowNode1" presStyleIdx="0" presStyleCnt="3" custLinFactNeighborX="-51476" custLinFactNeighborY="-1363">
        <dgm:presLayoutVars>
          <dgm:bulletEnabled val="1"/>
        </dgm:presLayoutVars>
      </dgm:prSet>
      <dgm:spPr/>
    </dgm:pt>
    <dgm:pt modelId="{BDFBA314-24CC-479B-A623-EEB868665680}" type="pres">
      <dgm:prSet presAssocID="{721438FC-D52C-4355-AC19-BB01E433B903}" presName="FourConn_2-3" presStyleLbl="fgAccFollowNode1" presStyleIdx="1" presStyleCnt="3">
        <dgm:presLayoutVars>
          <dgm:bulletEnabled val="1"/>
        </dgm:presLayoutVars>
      </dgm:prSet>
      <dgm:spPr/>
    </dgm:pt>
    <dgm:pt modelId="{CBC55E4E-A3B3-4BB4-A2C2-F99DED4E43CE}" type="pres">
      <dgm:prSet presAssocID="{721438FC-D52C-4355-AC19-BB01E433B903}" presName="FourConn_3-4" presStyleLbl="fgAccFollowNode1" presStyleIdx="2" presStyleCnt="3">
        <dgm:presLayoutVars>
          <dgm:bulletEnabled val="1"/>
        </dgm:presLayoutVars>
      </dgm:prSet>
      <dgm:spPr/>
    </dgm:pt>
    <dgm:pt modelId="{11D15FF3-4617-44D3-930D-3A1B617FFA2E}" type="pres">
      <dgm:prSet presAssocID="{721438FC-D52C-4355-AC19-BB01E433B903}" presName="FourNodes_1_text" presStyleLbl="node1" presStyleIdx="3" presStyleCnt="4">
        <dgm:presLayoutVars>
          <dgm:bulletEnabled val="1"/>
        </dgm:presLayoutVars>
      </dgm:prSet>
      <dgm:spPr/>
    </dgm:pt>
    <dgm:pt modelId="{20C35A7C-71A2-40AA-B473-DC5E5E5A4B8E}" type="pres">
      <dgm:prSet presAssocID="{721438FC-D52C-4355-AC19-BB01E433B903}" presName="FourNodes_2_text" presStyleLbl="node1" presStyleIdx="3" presStyleCnt="4">
        <dgm:presLayoutVars>
          <dgm:bulletEnabled val="1"/>
        </dgm:presLayoutVars>
      </dgm:prSet>
      <dgm:spPr/>
    </dgm:pt>
    <dgm:pt modelId="{E4120A75-03D7-4BC2-990B-CAD2BEEDE813}" type="pres">
      <dgm:prSet presAssocID="{721438FC-D52C-4355-AC19-BB01E433B903}" presName="FourNodes_3_text" presStyleLbl="node1" presStyleIdx="3" presStyleCnt="4">
        <dgm:presLayoutVars>
          <dgm:bulletEnabled val="1"/>
        </dgm:presLayoutVars>
      </dgm:prSet>
      <dgm:spPr/>
    </dgm:pt>
    <dgm:pt modelId="{6605BEEF-F6E3-45BD-A355-0285DB352668}" type="pres">
      <dgm:prSet presAssocID="{721438FC-D52C-4355-AC19-BB01E433B903}" presName="FourNodes_4_text" presStyleLbl="node1" presStyleIdx="3" presStyleCnt="4">
        <dgm:presLayoutVars>
          <dgm:bulletEnabled val="1"/>
        </dgm:presLayoutVars>
      </dgm:prSet>
      <dgm:spPr/>
    </dgm:pt>
  </dgm:ptLst>
  <dgm:cxnLst>
    <dgm:cxn modelId="{39EE2304-3B50-4D8B-AB6D-E2956C6453FF}" type="presOf" srcId="{8BF3F0A7-AE3C-4E34-9E96-8BDC7B8A8B11}" destId="{83F4663F-7071-4BFB-9A2D-3D8932507E88}" srcOrd="0" destOrd="0" presId="urn:microsoft.com/office/officeart/2005/8/layout/vProcess5"/>
    <dgm:cxn modelId="{26B5580C-B3C5-4018-8317-0E2898F5C73F}" srcId="{721438FC-D52C-4355-AC19-BB01E433B903}" destId="{C94D2C69-3F4E-4425-AA9C-B4B12AE6A45B}" srcOrd="0" destOrd="0" parTransId="{F6226D35-9F0B-45B9-A4F2-34EDE7B9208C}" sibTransId="{985932B2-0739-498F-AC08-FD1B488B4789}"/>
    <dgm:cxn modelId="{EAD4AB0D-D193-4775-90C1-F26C68D62C3E}" srcId="{721438FC-D52C-4355-AC19-BB01E433B903}" destId="{5FCCF915-11B5-400C-921B-77994021BAB0}" srcOrd="3" destOrd="0" parTransId="{B9D69FDA-4529-4DE1-AD18-5D8498D99043}" sibTransId="{F4022A0E-AC7F-4366-83F1-3664C32406C1}"/>
    <dgm:cxn modelId="{8FAB6421-6EF6-4182-A215-2AB312ABA60A}" type="presOf" srcId="{721438FC-D52C-4355-AC19-BB01E433B903}" destId="{D920035D-5466-49C3-A64F-B6CA0A66BD30}" srcOrd="0" destOrd="0" presId="urn:microsoft.com/office/officeart/2005/8/layout/vProcess5"/>
    <dgm:cxn modelId="{ACF59628-9EDE-4DF0-8378-1DB7DBD51C89}" type="presOf" srcId="{5FCCF915-11B5-400C-921B-77994021BAB0}" destId="{E4A5CE6F-02F0-4F0D-A2B5-E1B8BB9A3B50}" srcOrd="0" destOrd="0" presId="urn:microsoft.com/office/officeart/2005/8/layout/vProcess5"/>
    <dgm:cxn modelId="{B1D7A529-6DE6-4274-8294-4434B04E3A69}" srcId="{721438FC-D52C-4355-AC19-BB01E433B903}" destId="{8BF3F0A7-AE3C-4E34-9E96-8BDC7B8A8B11}" srcOrd="2" destOrd="0" parTransId="{4025D2F5-7B5A-4A51-A0A9-A8E74E132F93}" sibTransId="{2EA50B87-2257-47F0-80D8-1907A99BB024}"/>
    <dgm:cxn modelId="{FF75DC39-853D-4D97-88A4-93F77314F05F}" type="presOf" srcId="{8BF3F0A7-AE3C-4E34-9E96-8BDC7B8A8B11}" destId="{E4120A75-03D7-4BC2-990B-CAD2BEEDE813}" srcOrd="1" destOrd="0" presId="urn:microsoft.com/office/officeart/2005/8/layout/vProcess5"/>
    <dgm:cxn modelId="{98EB4C45-5C64-4C1F-AA18-3400DB91B6FC}" srcId="{721438FC-D52C-4355-AC19-BB01E433B903}" destId="{2D9D05B0-849F-4BF5-B745-E1FE87AD2AA4}" srcOrd="1" destOrd="0" parTransId="{4EE93AB9-BD89-41E3-A251-A981CDF1AAF4}" sibTransId="{DB90AE38-304F-4C84-8120-8D48272AF367}"/>
    <dgm:cxn modelId="{BA420C67-FB4B-4326-A16F-C54DBF3CAA42}" type="presOf" srcId="{2D9D05B0-849F-4BF5-B745-E1FE87AD2AA4}" destId="{20C35A7C-71A2-40AA-B473-DC5E5E5A4B8E}" srcOrd="1" destOrd="0" presId="urn:microsoft.com/office/officeart/2005/8/layout/vProcess5"/>
    <dgm:cxn modelId="{D66ED269-F7E6-4390-B60F-1D768EC1A6EF}" type="presOf" srcId="{C94D2C69-3F4E-4425-AA9C-B4B12AE6A45B}" destId="{69468A86-43BA-42A6-B6B2-ED8DE45C7DE3}" srcOrd="0" destOrd="0" presId="urn:microsoft.com/office/officeart/2005/8/layout/vProcess5"/>
    <dgm:cxn modelId="{2E4BD174-CEBE-4528-8D03-E8F9CFC97E20}" type="presOf" srcId="{5FCCF915-11B5-400C-921B-77994021BAB0}" destId="{6605BEEF-F6E3-45BD-A355-0285DB352668}" srcOrd="1" destOrd="0" presId="urn:microsoft.com/office/officeart/2005/8/layout/vProcess5"/>
    <dgm:cxn modelId="{82737A9E-8636-416B-BEAB-7105E2F37CAE}" type="presOf" srcId="{985932B2-0739-498F-AC08-FD1B488B4789}" destId="{D437BB4A-1286-4006-87FA-51EF279D64DC}" srcOrd="0" destOrd="0" presId="urn:microsoft.com/office/officeart/2005/8/layout/vProcess5"/>
    <dgm:cxn modelId="{BE1EE4CD-DF44-4CC7-80AD-A815BE02D785}" type="presOf" srcId="{2EA50B87-2257-47F0-80D8-1907A99BB024}" destId="{CBC55E4E-A3B3-4BB4-A2C2-F99DED4E43CE}" srcOrd="0" destOrd="0" presId="urn:microsoft.com/office/officeart/2005/8/layout/vProcess5"/>
    <dgm:cxn modelId="{55F750E0-F9CA-4642-B686-E96F8DF72674}" type="presOf" srcId="{C94D2C69-3F4E-4425-AA9C-B4B12AE6A45B}" destId="{11D15FF3-4617-44D3-930D-3A1B617FFA2E}" srcOrd="1" destOrd="0" presId="urn:microsoft.com/office/officeart/2005/8/layout/vProcess5"/>
    <dgm:cxn modelId="{9DD125E6-DCB8-4D16-9F8C-459FB6C9D29A}" type="presOf" srcId="{2D9D05B0-849F-4BF5-B745-E1FE87AD2AA4}" destId="{98AC0741-572A-4386-AB8F-CD89FE18E13E}" srcOrd="0" destOrd="0" presId="urn:microsoft.com/office/officeart/2005/8/layout/vProcess5"/>
    <dgm:cxn modelId="{F0EABAF9-912B-4D4C-808D-439AB2EE9107}" type="presOf" srcId="{DB90AE38-304F-4C84-8120-8D48272AF367}" destId="{BDFBA314-24CC-479B-A623-EEB868665680}" srcOrd="0" destOrd="0" presId="urn:microsoft.com/office/officeart/2005/8/layout/vProcess5"/>
    <dgm:cxn modelId="{CC211D5B-1294-4E41-BD72-FC7AE9DA45A7}" type="presParOf" srcId="{D920035D-5466-49C3-A64F-B6CA0A66BD30}" destId="{E14CD5DC-7EAA-4E48-ABEE-6505EA3B33B7}" srcOrd="0" destOrd="0" presId="urn:microsoft.com/office/officeart/2005/8/layout/vProcess5"/>
    <dgm:cxn modelId="{5BE656BD-0641-4561-A0F4-F5BAA5C525C1}" type="presParOf" srcId="{D920035D-5466-49C3-A64F-B6CA0A66BD30}" destId="{69468A86-43BA-42A6-B6B2-ED8DE45C7DE3}" srcOrd="1" destOrd="0" presId="urn:microsoft.com/office/officeart/2005/8/layout/vProcess5"/>
    <dgm:cxn modelId="{232C555E-99A6-4438-AEF8-3A1F4219B149}" type="presParOf" srcId="{D920035D-5466-49C3-A64F-B6CA0A66BD30}" destId="{98AC0741-572A-4386-AB8F-CD89FE18E13E}" srcOrd="2" destOrd="0" presId="urn:microsoft.com/office/officeart/2005/8/layout/vProcess5"/>
    <dgm:cxn modelId="{651A99FF-FCA3-42AB-83E8-BE08639DCF11}" type="presParOf" srcId="{D920035D-5466-49C3-A64F-B6CA0A66BD30}" destId="{83F4663F-7071-4BFB-9A2D-3D8932507E88}" srcOrd="3" destOrd="0" presId="urn:microsoft.com/office/officeart/2005/8/layout/vProcess5"/>
    <dgm:cxn modelId="{72598579-0DAA-45D9-9F1B-FE172CC1830D}" type="presParOf" srcId="{D920035D-5466-49C3-A64F-B6CA0A66BD30}" destId="{E4A5CE6F-02F0-4F0D-A2B5-E1B8BB9A3B50}" srcOrd="4" destOrd="0" presId="urn:microsoft.com/office/officeart/2005/8/layout/vProcess5"/>
    <dgm:cxn modelId="{DEDA5C6E-54E7-42A4-96EE-2DC354680D53}" type="presParOf" srcId="{D920035D-5466-49C3-A64F-B6CA0A66BD30}" destId="{D437BB4A-1286-4006-87FA-51EF279D64DC}" srcOrd="5" destOrd="0" presId="urn:microsoft.com/office/officeart/2005/8/layout/vProcess5"/>
    <dgm:cxn modelId="{BD75D0E2-AA43-4F54-BEDA-CE825E4015E6}" type="presParOf" srcId="{D920035D-5466-49C3-A64F-B6CA0A66BD30}" destId="{BDFBA314-24CC-479B-A623-EEB868665680}" srcOrd="6" destOrd="0" presId="urn:microsoft.com/office/officeart/2005/8/layout/vProcess5"/>
    <dgm:cxn modelId="{7C6A0F0A-4C65-409C-9E16-4A83FB113DE9}" type="presParOf" srcId="{D920035D-5466-49C3-A64F-B6CA0A66BD30}" destId="{CBC55E4E-A3B3-4BB4-A2C2-F99DED4E43CE}" srcOrd="7" destOrd="0" presId="urn:microsoft.com/office/officeart/2005/8/layout/vProcess5"/>
    <dgm:cxn modelId="{F1081731-5C0D-4285-96D1-F43C559280EF}" type="presParOf" srcId="{D920035D-5466-49C3-A64F-B6CA0A66BD30}" destId="{11D15FF3-4617-44D3-930D-3A1B617FFA2E}" srcOrd="8" destOrd="0" presId="urn:microsoft.com/office/officeart/2005/8/layout/vProcess5"/>
    <dgm:cxn modelId="{6FB7927F-0F5F-4299-906A-662DEE6058BB}" type="presParOf" srcId="{D920035D-5466-49C3-A64F-B6CA0A66BD30}" destId="{20C35A7C-71A2-40AA-B473-DC5E5E5A4B8E}" srcOrd="9" destOrd="0" presId="urn:microsoft.com/office/officeart/2005/8/layout/vProcess5"/>
    <dgm:cxn modelId="{CA56E547-35F3-495A-BE52-71EB3BBD573F}" type="presParOf" srcId="{D920035D-5466-49C3-A64F-B6CA0A66BD30}" destId="{E4120A75-03D7-4BC2-990B-CAD2BEEDE813}" srcOrd="10" destOrd="0" presId="urn:microsoft.com/office/officeart/2005/8/layout/vProcess5"/>
    <dgm:cxn modelId="{84B19EC3-A93C-46D1-B7FC-DF240C088DE1}" type="presParOf" srcId="{D920035D-5466-49C3-A64F-B6CA0A66BD30}" destId="{6605BEEF-F6E3-45BD-A355-0285DB35266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62FDC-0415-4587-8677-2AF4E48B7D0A}">
      <dsp:nvSpPr>
        <dsp:cNvPr id="0" name=""/>
        <dsp:cNvSpPr/>
      </dsp:nvSpPr>
      <dsp:spPr>
        <a:xfrm>
          <a:off x="0" y="21493"/>
          <a:ext cx="4041775" cy="1268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Recovery may be uneven – skills may plateau or regress, depending on academic demands. </a:t>
          </a:r>
        </a:p>
      </dsp:txBody>
      <dsp:txXfrm>
        <a:off x="61909" y="83402"/>
        <a:ext cx="3917957" cy="1144388"/>
      </dsp:txXfrm>
    </dsp:sp>
    <dsp:sp modelId="{724D012D-9A1B-482C-B143-709A29B9D33E}">
      <dsp:nvSpPr>
        <dsp:cNvPr id="0" name=""/>
        <dsp:cNvSpPr/>
      </dsp:nvSpPr>
      <dsp:spPr>
        <a:xfrm>
          <a:off x="0" y="1341540"/>
          <a:ext cx="4041775" cy="1268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Effects following Brain Injury may present immediately, some may only appear when higher-level skills are expected in later grades. </a:t>
          </a:r>
        </a:p>
      </dsp:txBody>
      <dsp:txXfrm>
        <a:off x="61909" y="1403449"/>
        <a:ext cx="3917957" cy="1144388"/>
      </dsp:txXfrm>
    </dsp:sp>
    <dsp:sp modelId="{89485BBC-600D-4F8A-B91F-ABF247CA1021}">
      <dsp:nvSpPr>
        <dsp:cNvPr id="0" name=""/>
        <dsp:cNvSpPr/>
      </dsp:nvSpPr>
      <dsp:spPr>
        <a:xfrm>
          <a:off x="0" y="2661587"/>
          <a:ext cx="4041775" cy="126820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Ongoing monitoring and support is critical to ensure success within the school environment. </a:t>
          </a:r>
        </a:p>
      </dsp:txBody>
      <dsp:txXfrm>
        <a:off x="61909" y="2723496"/>
        <a:ext cx="3917957" cy="1144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3BDA1-E807-473D-889B-0474F7B0EE59}">
      <dsp:nvSpPr>
        <dsp:cNvPr id="0" name=""/>
        <dsp:cNvSpPr/>
      </dsp:nvSpPr>
      <dsp:spPr>
        <a:xfrm>
          <a:off x="4116" y="623301"/>
          <a:ext cx="1531390" cy="612556"/>
        </a:xfrm>
        <a:prstGeom prst="chevron">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rPr>
            <a:t>Children's Mercy Hospital</a:t>
          </a:r>
          <a:endParaRPr lang="en-US" kern="1200"/>
        </a:p>
      </dsp:txBody>
      <dsp:txXfrm>
        <a:off x="310394" y="623301"/>
        <a:ext cx="918834" cy="612556"/>
      </dsp:txXfrm>
    </dsp:sp>
    <dsp:sp modelId="{F1017FC4-BB36-4E34-98E6-082DF177E423}">
      <dsp:nvSpPr>
        <dsp:cNvPr id="0" name=""/>
        <dsp:cNvSpPr/>
      </dsp:nvSpPr>
      <dsp:spPr>
        <a:xfrm>
          <a:off x="1382368" y="623301"/>
          <a:ext cx="1531390" cy="612556"/>
        </a:xfrm>
        <a:prstGeom prst="chevron">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a:rPr>
            <a:t>Nexus Children's Hospital</a:t>
          </a:r>
          <a:endParaRPr lang="en-US" sz="1400" kern="1200"/>
        </a:p>
      </dsp:txBody>
      <dsp:txXfrm>
        <a:off x="1688646" y="623301"/>
        <a:ext cx="918834" cy="612556"/>
      </dsp:txXfrm>
    </dsp:sp>
    <dsp:sp modelId="{4150A5DA-3741-43EF-B021-5EDFE71812D5}">
      <dsp:nvSpPr>
        <dsp:cNvPr id="0" name=""/>
        <dsp:cNvSpPr/>
      </dsp:nvSpPr>
      <dsp:spPr>
        <a:xfrm>
          <a:off x="2760620" y="623301"/>
          <a:ext cx="1531390" cy="6125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b="0" kern="1200">
              <a:latin typeface="Calibri"/>
            </a:rPr>
            <a:t>Children's Mercy Hospital</a:t>
          </a:r>
        </a:p>
      </dsp:txBody>
      <dsp:txXfrm>
        <a:off x="3066898" y="623301"/>
        <a:ext cx="918834" cy="612556"/>
      </dsp:txXfrm>
    </dsp:sp>
    <dsp:sp modelId="{6CC63205-5272-4D07-A966-46FB6E26912E}">
      <dsp:nvSpPr>
        <dsp:cNvPr id="0" name=""/>
        <dsp:cNvSpPr/>
      </dsp:nvSpPr>
      <dsp:spPr>
        <a:xfrm>
          <a:off x="4110447" y="628490"/>
          <a:ext cx="1531390" cy="6125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b="0" kern="1200">
              <a:latin typeface="Calibri"/>
            </a:rPr>
            <a:t>Discharge to Home</a:t>
          </a:r>
        </a:p>
      </dsp:txBody>
      <dsp:txXfrm>
        <a:off x="4416725" y="628490"/>
        <a:ext cx="918834" cy="612556"/>
      </dsp:txXfrm>
    </dsp:sp>
    <dsp:sp modelId="{7AE7E637-0585-4C5F-B25E-B5A98EABF70C}">
      <dsp:nvSpPr>
        <dsp:cNvPr id="0" name=""/>
        <dsp:cNvSpPr/>
      </dsp:nvSpPr>
      <dsp:spPr>
        <a:xfrm>
          <a:off x="5517123" y="623301"/>
          <a:ext cx="1531390" cy="612556"/>
        </a:xfrm>
        <a:prstGeom prst="chevron">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92D050"/>
              </a:solidFill>
            </a:rPr>
            <a:t>Ability KC</a:t>
          </a:r>
        </a:p>
      </dsp:txBody>
      <dsp:txXfrm>
        <a:off x="5823401" y="623301"/>
        <a:ext cx="918834" cy="612556"/>
      </dsp:txXfrm>
    </dsp:sp>
    <dsp:sp modelId="{3918FB81-E230-4BED-9C79-BC47E58C64C0}">
      <dsp:nvSpPr>
        <dsp:cNvPr id="0" name=""/>
        <dsp:cNvSpPr/>
      </dsp:nvSpPr>
      <dsp:spPr>
        <a:xfrm>
          <a:off x="6895375" y="623301"/>
          <a:ext cx="1531390" cy="61255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kern="1200">
              <a:latin typeface="Calibri"/>
            </a:rPr>
            <a:t>School Re-Entry</a:t>
          </a:r>
        </a:p>
      </dsp:txBody>
      <dsp:txXfrm>
        <a:off x="7201653" y="623301"/>
        <a:ext cx="918834" cy="612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68A86-43BA-42A6-B6B2-ED8DE45C7DE3}">
      <dsp:nvSpPr>
        <dsp:cNvPr id="0" name=""/>
        <dsp:cNvSpPr/>
      </dsp:nvSpPr>
      <dsp:spPr>
        <a:xfrm>
          <a:off x="44628" y="27751"/>
          <a:ext cx="3489350" cy="103203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Previously healthy, </a:t>
          </a:r>
          <a:r>
            <a:rPr lang="en-US" sz="1600" kern="1200">
              <a:latin typeface="Calibri"/>
            </a:rPr>
            <a:t>15-year-old</a:t>
          </a:r>
          <a:r>
            <a:rPr lang="en-US" sz="1600" kern="1200"/>
            <a:t> female​</a:t>
          </a:r>
        </a:p>
      </dsp:txBody>
      <dsp:txXfrm>
        <a:off x="74855" y="57978"/>
        <a:ext cx="2288498" cy="971579"/>
      </dsp:txXfrm>
    </dsp:sp>
    <dsp:sp modelId="{98AC0741-572A-4386-AB8F-CD89FE18E13E}">
      <dsp:nvSpPr>
        <dsp:cNvPr id="0" name=""/>
        <dsp:cNvSpPr/>
      </dsp:nvSpPr>
      <dsp:spPr>
        <a:xfrm>
          <a:off x="292233" y="1219676"/>
          <a:ext cx="3489350" cy="103203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Diagnosis: TBI after being struck by </a:t>
          </a:r>
          <a:r>
            <a:rPr lang="en-US" sz="1600" kern="1200">
              <a:latin typeface="Calibri"/>
            </a:rPr>
            <a:t>an</a:t>
          </a:r>
          <a:r>
            <a:rPr lang="en-US" sz="1600" kern="1200"/>
            <a:t> Amtrak train</a:t>
          </a:r>
        </a:p>
      </dsp:txBody>
      <dsp:txXfrm>
        <a:off x="322460" y="1249903"/>
        <a:ext cx="2465841" cy="971579"/>
      </dsp:txXfrm>
    </dsp:sp>
    <dsp:sp modelId="{83F4663F-7071-4BFB-9A2D-3D8932507E88}">
      <dsp:nvSpPr>
        <dsp:cNvPr id="0" name=""/>
        <dsp:cNvSpPr/>
      </dsp:nvSpPr>
      <dsp:spPr>
        <a:xfrm>
          <a:off x="728227" y="2448826"/>
          <a:ext cx="3489350" cy="103203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Received care at CMH before admission to Ability KC in August 2023</a:t>
          </a:r>
        </a:p>
      </dsp:txBody>
      <dsp:txXfrm>
        <a:off x="758454" y="2479053"/>
        <a:ext cx="2470202" cy="971579"/>
      </dsp:txXfrm>
    </dsp:sp>
    <dsp:sp modelId="{E4A5CE6F-02F0-4F0D-A2B5-E1B8BB9A3B50}">
      <dsp:nvSpPr>
        <dsp:cNvPr id="0" name=""/>
        <dsp:cNvSpPr/>
      </dsp:nvSpPr>
      <dsp:spPr>
        <a:xfrm>
          <a:off x="872337" y="3659029"/>
          <a:ext cx="3489350" cy="103203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Received OT, SP, PT, ACCT, Adaptive Gaming, Lite Group, Transitions Program</a:t>
          </a:r>
        </a:p>
      </dsp:txBody>
      <dsp:txXfrm>
        <a:off x="902564" y="3689256"/>
        <a:ext cx="2465841" cy="971579"/>
      </dsp:txXfrm>
    </dsp:sp>
    <dsp:sp modelId="{D437BB4A-1286-4006-87FA-51EF279D64DC}">
      <dsp:nvSpPr>
        <dsp:cNvPr id="0" name=""/>
        <dsp:cNvSpPr/>
      </dsp:nvSpPr>
      <dsp:spPr>
        <a:xfrm>
          <a:off x="2473216" y="781300"/>
          <a:ext cx="670822" cy="6708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2624151" y="781300"/>
        <a:ext cx="368952" cy="504794"/>
      </dsp:txXfrm>
    </dsp:sp>
    <dsp:sp modelId="{BDFBA314-24CC-479B-A623-EEB868665680}">
      <dsp:nvSpPr>
        <dsp:cNvPr id="0" name=""/>
        <dsp:cNvSpPr/>
      </dsp:nvSpPr>
      <dsp:spPr>
        <a:xfrm>
          <a:off x="3110761" y="2010120"/>
          <a:ext cx="670822" cy="6708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261696" y="2010120"/>
        <a:ext cx="368952" cy="504794"/>
      </dsp:txXfrm>
    </dsp:sp>
    <dsp:sp modelId="{CBC55E4E-A3B3-4BB4-A2C2-F99DED4E43CE}">
      <dsp:nvSpPr>
        <dsp:cNvPr id="0" name=""/>
        <dsp:cNvSpPr/>
      </dsp:nvSpPr>
      <dsp:spPr>
        <a:xfrm>
          <a:off x="3398632" y="3229796"/>
          <a:ext cx="670822" cy="6708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549567" y="3229796"/>
        <a:ext cx="368952" cy="5047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76" tIns="46588" rIns="93176" bIns="46588" rtlCol="0"/>
          <a:lstStyle>
            <a:lvl1pPr algn="r">
              <a:defRPr sz="1200"/>
            </a:lvl1pPr>
          </a:lstStyle>
          <a:p>
            <a:fld id="{8435D440-9BE1-4616-A2B7-A8269E492306}" type="datetimeFigureOut">
              <a:rPr lang="en-US" smtClean="0"/>
              <a:t>4/13/2026</a:t>
            </a:fld>
            <a:endParaRPr lang="en-US"/>
          </a:p>
        </p:txBody>
      </p:sp>
      <p:sp>
        <p:nvSpPr>
          <p:cNvPr id="4" name="Footer Placeholder 3"/>
          <p:cNvSpPr>
            <a:spLocks noGrp="1"/>
          </p:cNvSpPr>
          <p:nvPr>
            <p:ph type="ftr" sz="quarter" idx="2"/>
          </p:nvPr>
        </p:nvSpPr>
        <p:spPr>
          <a:xfrm>
            <a:off x="1"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6"/>
            <a:ext cx="3037840" cy="464820"/>
          </a:xfrm>
          <a:prstGeom prst="rect">
            <a:avLst/>
          </a:prstGeom>
        </p:spPr>
        <p:txBody>
          <a:bodyPr vert="horz" lIns="93176" tIns="46588" rIns="93176" bIns="46588" rtlCol="0" anchor="b"/>
          <a:lstStyle>
            <a:lvl1pPr algn="r">
              <a:defRPr sz="1200"/>
            </a:lvl1pPr>
          </a:lstStyle>
          <a:p>
            <a:fld id="{E4E5C166-8365-444E-9B83-FF9F5AF911DE}" type="slidenum">
              <a:rPr lang="en-US" smtClean="0"/>
              <a:t>‹#›</a:t>
            </a:fld>
            <a:endParaRPr lang="en-US"/>
          </a:p>
        </p:txBody>
      </p:sp>
    </p:spTree>
    <p:extLst>
      <p:ext uri="{BB962C8B-B14F-4D97-AF65-F5344CB8AC3E}">
        <p14:creationId xmlns:p14="http://schemas.microsoft.com/office/powerpoint/2010/main" val="35681253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14:23:57.516"/>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657 1,'-635'0,"613"0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3T14:24:26.413"/>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1828 25 0,'-1828'-25'0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3T14:24:33.383"/>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1295 0 0,'-1295'24'0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76" tIns="46588" rIns="93176" bIns="46588" rtlCol="0"/>
          <a:lstStyle>
            <a:lvl1pPr algn="r">
              <a:defRPr sz="1200"/>
            </a:lvl1pPr>
          </a:lstStyle>
          <a:p>
            <a:fld id="{2A54337C-7312-4824-B593-EF4C14B63C39}" type="datetimeFigureOut">
              <a:rPr lang="en-US" smtClean="0"/>
              <a:t>4/13/2026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76" tIns="46588" rIns="93176" bIns="46588" rtlCol="0" anchor="b"/>
          <a:lstStyle>
            <a:lvl1pPr algn="r">
              <a:defRPr sz="1200"/>
            </a:lvl1pPr>
          </a:lstStyle>
          <a:p>
            <a:fld id="{E0749E99-3141-4A34-A9E4-F103223501E0}" type="slidenum">
              <a:rPr lang="en-US" smtClean="0"/>
              <a:t>‹#›</a:t>
            </a:fld>
            <a:endParaRPr lang="en-US"/>
          </a:p>
        </p:txBody>
      </p:sp>
    </p:spTree>
    <p:extLst>
      <p:ext uri="{BB962C8B-B14F-4D97-AF65-F5344CB8AC3E}">
        <p14:creationId xmlns:p14="http://schemas.microsoft.com/office/powerpoint/2010/main" val="72412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NICK</a:t>
            </a:r>
          </a:p>
          <a:p>
            <a:endParaRPr lang="en-US">
              <a:ea typeface="Calibri"/>
              <a:cs typeface="Calibri"/>
            </a:endParaRPr>
          </a:p>
          <a:p>
            <a:r>
              <a:rPr lang="en-US" dirty="0">
                <a:ea typeface="Calibri"/>
                <a:cs typeface="Calibri"/>
              </a:rPr>
              <a:t>Welcome to our presentation on the effects of BI on school age students and the impact on learning. We are representing the Pediatric and Adolescent Medical Rehabilitation team from Ability KC. </a:t>
            </a:r>
          </a:p>
        </p:txBody>
      </p:sp>
      <p:sp>
        <p:nvSpPr>
          <p:cNvPr id="4" name="Slide Number Placeholder 3"/>
          <p:cNvSpPr>
            <a:spLocks noGrp="1"/>
          </p:cNvSpPr>
          <p:nvPr>
            <p:ph type="sldNum" sz="quarter" idx="5"/>
          </p:nvPr>
        </p:nvSpPr>
        <p:spPr/>
        <p:txBody>
          <a:bodyPr/>
          <a:lstStyle/>
          <a:p>
            <a:fld id="{E0749E99-3141-4A34-A9E4-F103223501E0}" type="slidenum">
              <a:rPr lang="en-US" smtClean="0"/>
              <a:t>1</a:t>
            </a:fld>
            <a:endParaRPr lang="en-US"/>
          </a:p>
        </p:txBody>
      </p:sp>
    </p:spTree>
    <p:extLst>
      <p:ext uri="{BB962C8B-B14F-4D97-AF65-F5344CB8AC3E}">
        <p14:creationId xmlns:p14="http://schemas.microsoft.com/office/powerpoint/2010/main" val="1083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649B2-24CD-6C27-132B-70FB88E9F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3FD71-7FF4-7A19-3705-AAC418E6A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1DC48-BBED-B4D9-1713-97B087AD2373}"/>
              </a:ext>
            </a:extLst>
          </p:cNvPr>
          <p:cNvSpPr>
            <a:spLocks noGrp="1"/>
          </p:cNvSpPr>
          <p:nvPr>
            <p:ph type="body" idx="1"/>
          </p:nvPr>
        </p:nvSpPr>
        <p:spPr/>
        <p:txBody>
          <a:bodyPr/>
          <a:lstStyle/>
          <a:p>
            <a:pPr>
              <a:lnSpc>
                <a:spcPct val="90000"/>
              </a:lnSpc>
              <a:spcBef>
                <a:spcPts val="1000"/>
              </a:spcBef>
            </a:pPr>
            <a:r>
              <a:rPr lang="en-US">
                <a:ea typeface="Calibri"/>
                <a:cs typeface="Calibri"/>
              </a:rPr>
              <a:t>KELLI AND NICK (crossover section)</a:t>
            </a: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Additionally OT/SP target attention (including dividing/alternating attention), as well as processing speed, which are both important skills for IADLs, such as school and driving. In relation to school, part of that success really points back to a student's ability to process information accurately and in a timely manner, as well as maintain attention, and divide or alternate attention when required. An example of this may be alternating attention between your notes and speaker or between what your teacher is saying and the screen, so these are really important skills to develop before returning to school to ensure success.</a:t>
            </a:r>
          </a:p>
          <a:p>
            <a:pPr>
              <a:lnSpc>
                <a:spcPct val="90000"/>
              </a:lnSpc>
              <a:spcBef>
                <a:spcPts val="1000"/>
              </a:spcBef>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BBB509BD-57C3-7D3A-CF04-5E8C0422A452}"/>
              </a:ext>
            </a:extLst>
          </p:cNvPr>
          <p:cNvSpPr>
            <a:spLocks noGrp="1"/>
          </p:cNvSpPr>
          <p:nvPr>
            <p:ph type="sldNum" sz="quarter" idx="5"/>
          </p:nvPr>
        </p:nvSpPr>
        <p:spPr/>
        <p:txBody>
          <a:bodyPr/>
          <a:lstStyle/>
          <a:p>
            <a:fld id="{E0749E99-3141-4A34-A9E4-F103223501E0}" type="slidenum">
              <a:rPr lang="en-US" smtClean="0"/>
              <a:t>11</a:t>
            </a:fld>
            <a:endParaRPr lang="en-US"/>
          </a:p>
        </p:txBody>
      </p:sp>
    </p:spTree>
    <p:extLst>
      <p:ext uri="{BB962C8B-B14F-4D97-AF65-F5344CB8AC3E}">
        <p14:creationId xmlns:p14="http://schemas.microsoft.com/office/powerpoint/2010/main" val="720725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Kelli</a:t>
            </a:r>
            <a:endParaRPr lang="en-US"/>
          </a:p>
          <a:p>
            <a:endParaRPr lang="en-US">
              <a:ea typeface="Calibri"/>
              <a:cs typeface="Calibri"/>
            </a:endParaRPr>
          </a:p>
          <a:p>
            <a:pPr marL="171450" indent="-171450">
              <a:buFont typeface="Arial"/>
              <a:buChar char="•"/>
            </a:pPr>
            <a:r>
              <a:rPr lang="en-US">
                <a:ea typeface="Calibri"/>
                <a:cs typeface="Calibri"/>
              </a:rPr>
              <a:t>the importance of observations and shared information/resources to support patients upon re-entry</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OUT OF MY MIND (2024 Disney+ movie)- book adaptation from Sharon M Draper's 2010 middle-grade novel about Melody, a non-verbal 6th grader who navigates </a:t>
            </a:r>
            <a:r>
              <a:rPr lang="en-US" err="1">
                <a:ea typeface="Calibri"/>
                <a:cs typeface="Calibri"/>
              </a:rPr>
              <a:t>mainstreem</a:t>
            </a:r>
            <a:r>
              <a:rPr lang="en-US">
                <a:ea typeface="Calibri"/>
                <a:cs typeface="Calibri"/>
              </a:rPr>
              <a:t> school, it's her internal monologue and is voiced by Jennifer Anniston in the movie. Does a great job!! </a:t>
            </a:r>
          </a:p>
          <a:p>
            <a:pPr marL="171450" indent="-171450">
              <a:buFont typeface="Arial"/>
              <a:buChar char="•"/>
            </a:pPr>
            <a:endParaRPr lang="en-US" dirty="0">
              <a:ea typeface="Calibri"/>
              <a:cs typeface="Calibri"/>
            </a:endParaRPr>
          </a:p>
          <a:p>
            <a:pPr marL="628650" lvl="1" indent="-171450">
              <a:buFont typeface="Courier New"/>
              <a:buChar char="o"/>
            </a:pPr>
            <a:endParaRPr lang="en-US">
              <a:ea typeface="Calibri"/>
              <a:cs typeface="Calibri"/>
            </a:endParaRPr>
          </a:p>
        </p:txBody>
      </p:sp>
      <p:sp>
        <p:nvSpPr>
          <p:cNvPr id="4" name="Slide Number Placeholder 3"/>
          <p:cNvSpPr>
            <a:spLocks noGrp="1"/>
          </p:cNvSpPr>
          <p:nvPr>
            <p:ph type="sldNum" sz="quarter" idx="5"/>
          </p:nvPr>
        </p:nvSpPr>
        <p:spPr/>
        <p:txBody>
          <a:bodyPr/>
          <a:lstStyle/>
          <a:p>
            <a:fld id="{E0749E99-3141-4A34-A9E4-F103223501E0}" type="slidenum">
              <a:rPr lang="en-US" smtClean="0"/>
              <a:t>12</a:t>
            </a:fld>
            <a:endParaRPr lang="en-US"/>
          </a:p>
        </p:txBody>
      </p:sp>
    </p:spTree>
    <p:extLst>
      <p:ext uri="{BB962C8B-B14F-4D97-AF65-F5344CB8AC3E}">
        <p14:creationId xmlns:p14="http://schemas.microsoft.com/office/powerpoint/2010/main" val="365421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1861B-E397-07E3-F367-4EDAA2157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EB8F8-CAD0-251D-E42A-B082B3848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D78B6-AD13-BEA1-616B-CD2B182B0DD0}"/>
              </a:ext>
            </a:extLst>
          </p:cNvPr>
          <p:cNvSpPr>
            <a:spLocks noGrp="1"/>
          </p:cNvSpPr>
          <p:nvPr>
            <p:ph type="body" idx="1"/>
          </p:nvPr>
        </p:nvSpPr>
        <p:spPr/>
        <p:txBody>
          <a:bodyPr/>
          <a:lstStyle/>
          <a:p>
            <a:r>
              <a:rPr lang="en-US">
                <a:ea typeface="Calibri"/>
                <a:cs typeface="Calibri"/>
              </a:rPr>
              <a:t>NICK</a:t>
            </a:r>
          </a:p>
          <a:p>
            <a:endParaRPr lang="en-US">
              <a:ea typeface="Calibri"/>
              <a:cs typeface="Calibri"/>
            </a:endParaRPr>
          </a:p>
          <a:p>
            <a:r>
              <a:rPr lang="en-US">
                <a:ea typeface="Calibri"/>
                <a:cs typeface="Calibri"/>
              </a:rPr>
              <a:t>This is something else that we just wanted to touch on-as many of you are aware, recovery from BI isn't always a linear path, it often has regressions and </a:t>
            </a:r>
            <a:r>
              <a:rPr lang="en-US" err="1">
                <a:ea typeface="Calibri"/>
                <a:cs typeface="Calibri"/>
              </a:rPr>
              <a:t>plateus</a:t>
            </a:r>
            <a:r>
              <a:rPr lang="en-US">
                <a:ea typeface="Calibri"/>
                <a:cs typeface="Calibri"/>
              </a:rPr>
              <a:t>, as well as success. In the school setting, academic demands may be overwhelming for patients.</a:t>
            </a:r>
          </a:p>
          <a:p>
            <a:endParaRPr lang="en-US">
              <a:ea typeface="Calibri"/>
              <a:cs typeface="Calibri"/>
            </a:endParaRPr>
          </a:p>
          <a:p>
            <a:r>
              <a:rPr lang="en-US">
                <a:ea typeface="Calibri"/>
                <a:cs typeface="Calibri"/>
              </a:rPr>
              <a:t> Patients and/or clinicians, teachers, caregivers may discover deficits that may not have been identified in the beginning, once the patient or student begins completing higher-level work. Deficits such as divided/alternating attention or processing speed can be easily overlooked, until a patient or student is struggling in the classroom. </a:t>
            </a:r>
          </a:p>
          <a:p>
            <a:endParaRPr lang="en-US">
              <a:ea typeface="Calibri"/>
              <a:cs typeface="Calibri"/>
            </a:endParaRPr>
          </a:p>
          <a:p>
            <a:r>
              <a:rPr lang="en-US">
                <a:ea typeface="Calibri"/>
                <a:cs typeface="Calibri"/>
              </a:rPr>
              <a:t>Ongoing monitoring from therapists, teachers, school support staff, and caregivers is critical to ensuring success. Supports can always be put in place to assist students to be successful. </a:t>
            </a:r>
            <a:endParaRPr lang="en-US"/>
          </a:p>
        </p:txBody>
      </p:sp>
      <p:sp>
        <p:nvSpPr>
          <p:cNvPr id="4" name="Slide Number Placeholder 3">
            <a:extLst>
              <a:ext uri="{FF2B5EF4-FFF2-40B4-BE49-F238E27FC236}">
                <a16:creationId xmlns:a16="http://schemas.microsoft.com/office/drawing/2014/main" id="{FBE0EFE6-2C21-56F9-4B7A-BD518A52259D}"/>
              </a:ext>
            </a:extLst>
          </p:cNvPr>
          <p:cNvSpPr>
            <a:spLocks noGrp="1"/>
          </p:cNvSpPr>
          <p:nvPr>
            <p:ph type="sldNum" sz="quarter" idx="5"/>
          </p:nvPr>
        </p:nvSpPr>
        <p:spPr/>
        <p:txBody>
          <a:bodyPr/>
          <a:lstStyle/>
          <a:p>
            <a:fld id="{E0749E99-3141-4A34-A9E4-F103223501E0}" type="slidenum">
              <a:rPr lang="en-US" smtClean="0"/>
              <a:t>13</a:t>
            </a:fld>
            <a:endParaRPr lang="en-US"/>
          </a:p>
        </p:txBody>
      </p:sp>
    </p:spTree>
    <p:extLst>
      <p:ext uri="{BB962C8B-B14F-4D97-AF65-F5344CB8AC3E}">
        <p14:creationId xmlns:p14="http://schemas.microsoft.com/office/powerpoint/2010/main" val="289673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ct val="20000"/>
              </a:spcBef>
            </a:pPr>
            <a:r>
              <a:rPr lang="en-US"/>
              <a:t>Student</a:t>
            </a:r>
          </a:p>
          <a:p>
            <a:pPr lvl="1">
              <a:lnSpc>
                <a:spcPct val="110000"/>
              </a:lnSpc>
              <a:spcBef>
                <a:spcPct val="20000"/>
              </a:spcBef>
              <a:buChar char="•"/>
            </a:pPr>
            <a:r>
              <a:rPr lang="en-US"/>
              <a:t>Identity &amp; self-awareness shifts</a:t>
            </a:r>
          </a:p>
          <a:p>
            <a:pPr lvl="1">
              <a:lnSpc>
                <a:spcPct val="110000"/>
              </a:lnSpc>
              <a:spcBef>
                <a:spcPct val="20000"/>
              </a:spcBef>
              <a:buChar char="•"/>
            </a:pPr>
            <a:r>
              <a:rPr lang="en-US"/>
              <a:t>Fatigue, cognitive + emotional changes</a:t>
            </a:r>
          </a:p>
          <a:p>
            <a:pPr lvl="1">
              <a:lnSpc>
                <a:spcPct val="110000"/>
              </a:lnSpc>
              <a:spcBef>
                <a:spcPct val="20000"/>
              </a:spcBef>
              <a:buChar char="•"/>
            </a:pPr>
            <a:r>
              <a:rPr lang="en-US"/>
              <a:t>Wants normalcy but needs support</a:t>
            </a:r>
          </a:p>
          <a:p>
            <a:pPr lvl="1">
              <a:lnSpc>
                <a:spcPct val="110000"/>
              </a:lnSpc>
              <a:spcBef>
                <a:spcPct val="20000"/>
              </a:spcBef>
              <a:buChar char="•"/>
            </a:pPr>
            <a:endParaRPr lang="en-US"/>
          </a:p>
          <a:p>
            <a:pPr>
              <a:lnSpc>
                <a:spcPct val="110000"/>
              </a:lnSpc>
              <a:spcBef>
                <a:spcPct val="20000"/>
              </a:spcBef>
            </a:pPr>
            <a:r>
              <a:rPr lang="en-US"/>
              <a:t>Family</a:t>
            </a:r>
          </a:p>
          <a:p>
            <a:pPr lvl="1">
              <a:lnSpc>
                <a:spcPct val="110000"/>
              </a:lnSpc>
              <a:spcBef>
                <a:spcPct val="20000"/>
              </a:spcBef>
              <a:buChar char="•"/>
            </a:pPr>
            <a:r>
              <a:rPr lang="en-US"/>
              <a:t>Adjusting to uncertainty</a:t>
            </a:r>
          </a:p>
          <a:p>
            <a:pPr lvl="1">
              <a:lnSpc>
                <a:spcPct val="110000"/>
              </a:lnSpc>
              <a:spcBef>
                <a:spcPct val="20000"/>
              </a:spcBef>
              <a:buChar char="•"/>
            </a:pPr>
            <a:r>
              <a:rPr lang="en-US"/>
              <a:t>Advocacy + communication demands</a:t>
            </a:r>
          </a:p>
          <a:p>
            <a:pPr lvl="1">
              <a:lnSpc>
                <a:spcPct val="110000"/>
              </a:lnSpc>
              <a:spcBef>
                <a:spcPct val="20000"/>
              </a:spcBef>
              <a:buChar char="•"/>
            </a:pPr>
            <a:r>
              <a:rPr lang="en-US"/>
              <a:t>Protecting vs. promoting independence</a:t>
            </a:r>
          </a:p>
          <a:p>
            <a:pPr marL="285750" indent="-285750">
              <a:lnSpc>
                <a:spcPct val="110000"/>
              </a:lnSpc>
              <a:spcBef>
                <a:spcPct val="20000"/>
              </a:spcBef>
              <a:buFont typeface="Arial"/>
              <a:buChar char="•"/>
            </a:pPr>
            <a:endParaRPr lang="en-US"/>
          </a:p>
          <a:p>
            <a:pPr>
              <a:lnSpc>
                <a:spcPct val="110000"/>
              </a:lnSpc>
              <a:spcBef>
                <a:spcPct val="20000"/>
              </a:spcBef>
            </a:pPr>
            <a:r>
              <a:rPr lang="en-US"/>
              <a:t>School Team</a:t>
            </a:r>
          </a:p>
          <a:p>
            <a:pPr lvl="1">
              <a:lnSpc>
                <a:spcPct val="110000"/>
              </a:lnSpc>
              <a:spcBef>
                <a:spcPct val="20000"/>
              </a:spcBef>
              <a:buChar char="•"/>
            </a:pPr>
            <a:r>
              <a:rPr lang="en-US"/>
              <a:t>Did they know the student prior</a:t>
            </a:r>
          </a:p>
          <a:p>
            <a:pPr lvl="1">
              <a:lnSpc>
                <a:spcPct val="110000"/>
              </a:lnSpc>
              <a:spcBef>
                <a:spcPct val="20000"/>
              </a:spcBef>
              <a:buChar char="•"/>
            </a:pPr>
            <a:r>
              <a:rPr lang="en-US"/>
              <a:t>Resources available in district</a:t>
            </a:r>
          </a:p>
          <a:p>
            <a:pPr lvl="1">
              <a:lnSpc>
                <a:spcPct val="110000"/>
              </a:lnSpc>
              <a:spcBef>
                <a:spcPct val="20000"/>
              </a:spcBef>
              <a:buChar char="•"/>
            </a:pPr>
            <a:r>
              <a:rPr lang="en-US"/>
              <a:t>Deficits/potential for school supports</a:t>
            </a:r>
          </a:p>
          <a:p>
            <a:pPr lvl="1">
              <a:lnSpc>
                <a:spcPct val="110000"/>
              </a:lnSpc>
              <a:spcBef>
                <a:spcPct val="20000"/>
              </a:spcBef>
              <a:buChar char="•"/>
            </a:pPr>
            <a:endParaRPr lang="en-US"/>
          </a:p>
          <a:p>
            <a:pPr>
              <a:lnSpc>
                <a:spcPct val="110000"/>
              </a:lnSpc>
              <a:spcBef>
                <a:spcPct val="20000"/>
              </a:spcBef>
            </a:pPr>
            <a:r>
              <a:rPr lang="en-US"/>
              <a:t>Medical Team(s)</a:t>
            </a:r>
          </a:p>
          <a:p>
            <a:pPr marL="285750" indent="-285750">
              <a:lnSpc>
                <a:spcPct val="110000"/>
              </a:lnSpc>
              <a:spcBef>
                <a:spcPct val="20000"/>
              </a:spcBef>
              <a:buFont typeface="Arial"/>
              <a:buChar char="•"/>
            </a:pPr>
            <a:endParaRPr lang="en-US"/>
          </a:p>
          <a:p>
            <a:pPr>
              <a:lnSpc>
                <a:spcPct val="110000"/>
              </a:lnSpc>
              <a:spcBef>
                <a:spcPct val="20000"/>
              </a:spcBef>
            </a:pPr>
            <a:r>
              <a:rPr lang="en-US"/>
              <a:t>Social/Peer</a:t>
            </a:r>
          </a:p>
          <a:p>
            <a:pPr marL="285750" indent="-285750">
              <a:lnSpc>
                <a:spcPct val="110000"/>
              </a:lnSpc>
              <a:spcBef>
                <a:spcPct val="20000"/>
              </a:spcBef>
              <a:buFont typeface="Arial"/>
              <a:buChar char="•"/>
            </a:pPr>
            <a:endParaRPr lang="en-US"/>
          </a:p>
          <a:p>
            <a:pPr>
              <a:lnSpc>
                <a:spcPct val="110000"/>
              </a:lnSpc>
              <a:spcBef>
                <a:spcPct val="20000"/>
              </a:spcBef>
            </a:pPr>
            <a:r>
              <a:rPr lang="en-US"/>
              <a:t>Systems</a:t>
            </a:r>
          </a:p>
          <a:p>
            <a:pPr lvl="1">
              <a:lnSpc>
                <a:spcPct val="110000"/>
              </a:lnSpc>
              <a:spcBef>
                <a:spcPct val="20000"/>
              </a:spcBef>
              <a:buChar char="•"/>
            </a:pPr>
            <a:r>
              <a:rPr lang="en-US"/>
              <a:t>the medical model vs the school model</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0749E99-3141-4A34-A9E4-F103223501E0}" type="slidenum">
              <a:rPr lang="en-US" smtClean="0"/>
              <a:t>14</a:t>
            </a:fld>
            <a:endParaRPr lang="en-US"/>
          </a:p>
        </p:txBody>
      </p:sp>
    </p:spTree>
    <p:extLst>
      <p:ext uri="{BB962C8B-B14F-4D97-AF65-F5344CB8AC3E}">
        <p14:creationId xmlns:p14="http://schemas.microsoft.com/office/powerpoint/2010/main" val="16787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A88B-4448-8E13-8B75-C94CC29DE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4AEF5-1E5C-0E90-5F4B-C49C9C5EB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8CF0F-2D96-EFD0-7187-A2AE779EBF97}"/>
              </a:ext>
            </a:extLst>
          </p:cNvPr>
          <p:cNvSpPr>
            <a:spLocks noGrp="1"/>
          </p:cNvSpPr>
          <p:nvPr>
            <p:ph type="body" idx="1"/>
          </p:nvPr>
        </p:nvSpPr>
        <p:spPr/>
        <p:txBody>
          <a:bodyPr/>
          <a:lstStyle/>
          <a:p>
            <a:r>
              <a:rPr lang="en-US">
                <a:highlight>
                  <a:srgbClr val="FFFF00"/>
                </a:highlight>
              </a:rPr>
              <a:t>Effects at different ages in school</a:t>
            </a:r>
          </a:p>
          <a:p>
            <a:endParaRPr lang="en-US">
              <a:highlight>
                <a:srgbClr val="FFFF00"/>
              </a:highlight>
              <a:ea typeface="Calibri"/>
              <a:cs typeface="Calibri"/>
            </a:endParaRPr>
          </a:p>
          <a:p>
            <a:r>
              <a:rPr lang="en-US">
                <a:highlight>
                  <a:srgbClr val="FFFF00"/>
                </a:highlight>
                <a:ea typeface="Calibri"/>
                <a:cs typeface="Calibri"/>
              </a:rPr>
              <a:t>NICK (first section) AND KELLI (quote)</a:t>
            </a:r>
          </a:p>
          <a:p>
            <a:endParaRPr lang="en-US">
              <a:highlight>
                <a:srgbClr val="FFFF00"/>
              </a:highlight>
              <a:ea typeface="Calibri"/>
              <a:cs typeface="Calibri"/>
            </a:endParaRPr>
          </a:p>
          <a:p>
            <a:r>
              <a:rPr lang="en-US">
                <a:highlight>
                  <a:srgbClr val="FFFF00"/>
                </a:highlight>
                <a:ea typeface="Calibri"/>
                <a:cs typeface="Calibri"/>
              </a:rPr>
              <a:t>Mental health is something that obviously impacts all of us, but it can have significant impacts on a patient with a brain injury. </a:t>
            </a:r>
            <a:endParaRPr lang="en-US">
              <a:ea typeface="Calibri"/>
              <a:cs typeface="Calibri"/>
            </a:endParaRPr>
          </a:p>
          <a:p>
            <a:endParaRPr lang="en-US">
              <a:highlight>
                <a:srgbClr val="FFFF00"/>
              </a:highlight>
              <a:ea typeface="Calibri"/>
              <a:cs typeface="Calibri"/>
            </a:endParaRPr>
          </a:p>
          <a:p>
            <a:r>
              <a:rPr lang="en-US">
                <a:highlight>
                  <a:srgbClr val="FFFF00"/>
                </a:highlight>
                <a:ea typeface="Calibri"/>
                <a:cs typeface="Calibri"/>
              </a:rPr>
              <a:t> Children and teens already have a lot going in</a:t>
            </a:r>
            <a:endParaRPr lang="en-US">
              <a:ea typeface="Calibri"/>
              <a:cs typeface="Calibri"/>
            </a:endParaRPr>
          </a:p>
          <a:p>
            <a:r>
              <a:rPr lang="en-US">
                <a:highlight>
                  <a:srgbClr val="FFFF00"/>
                </a:highlight>
                <a:ea typeface="Calibri"/>
                <a:cs typeface="Calibri"/>
              </a:rPr>
              <a:t>-puberty</a:t>
            </a:r>
            <a:endParaRPr lang="en-US">
              <a:ea typeface="Calibri"/>
              <a:cs typeface="Calibri"/>
            </a:endParaRPr>
          </a:p>
          <a:p>
            <a:r>
              <a:rPr lang="en-US">
                <a:highlight>
                  <a:srgbClr val="FFFF00"/>
                </a:highlight>
                <a:ea typeface="Calibri"/>
                <a:cs typeface="Calibri"/>
              </a:rPr>
              <a:t>-trying to fit in</a:t>
            </a:r>
            <a:endParaRPr lang="en-US">
              <a:ea typeface="Calibri"/>
              <a:cs typeface="Calibri"/>
            </a:endParaRPr>
          </a:p>
          <a:p>
            <a:r>
              <a:rPr lang="en-US">
                <a:highlight>
                  <a:srgbClr val="FFFF00"/>
                </a:highlight>
                <a:ea typeface="Calibri"/>
                <a:cs typeface="Calibri"/>
              </a:rPr>
              <a:t>-maintaining happiness</a:t>
            </a:r>
            <a:endParaRPr lang="en-US">
              <a:ea typeface="Calibri"/>
              <a:cs typeface="Calibri"/>
            </a:endParaRPr>
          </a:p>
          <a:p>
            <a:r>
              <a:rPr lang="en-US">
                <a:highlight>
                  <a:srgbClr val="FFFF00"/>
                </a:highlight>
                <a:ea typeface="Calibri"/>
                <a:cs typeface="Calibri"/>
              </a:rPr>
              <a:t>-concerns with the future/present</a:t>
            </a:r>
            <a:endParaRPr lang="en-US">
              <a:ea typeface="Calibri"/>
              <a:cs typeface="Calibri"/>
            </a:endParaRPr>
          </a:p>
          <a:p>
            <a:r>
              <a:rPr lang="en-US">
                <a:highlight>
                  <a:srgbClr val="FFFF00"/>
                </a:highlight>
                <a:ea typeface="Calibri"/>
                <a:cs typeface="Calibri"/>
              </a:rPr>
              <a:t>-BI adds a whole different layer to our considerations of mental health. </a:t>
            </a:r>
            <a:endParaRPr lang="en-US">
              <a:ea typeface="Calibri"/>
              <a:cs typeface="Calibri"/>
            </a:endParaRPr>
          </a:p>
          <a:p>
            <a:endParaRPr lang="en-US">
              <a:highlight>
                <a:srgbClr val="FFFF00"/>
              </a:highlight>
              <a:ea typeface="Calibri"/>
              <a:cs typeface="Calibri"/>
            </a:endParaRPr>
          </a:p>
          <a:p>
            <a:r>
              <a:rPr lang="en-US">
                <a:highlight>
                  <a:srgbClr val="FFFF00"/>
                </a:highlight>
                <a:ea typeface="Calibri"/>
                <a:cs typeface="Calibri"/>
              </a:rPr>
              <a:t>After a brain injury, many patients are different than they used to be. They may have differences from their peers/friends that didn't used to be differences, that the patient or student is more aware of now. </a:t>
            </a:r>
            <a:endParaRPr lang="en-US">
              <a:ea typeface="Calibri"/>
              <a:cs typeface="Calibri"/>
            </a:endParaRPr>
          </a:p>
          <a:p>
            <a:r>
              <a:rPr lang="en-US">
                <a:highlight>
                  <a:srgbClr val="FFFF00"/>
                </a:highlight>
                <a:ea typeface="Calibri"/>
                <a:cs typeface="Calibri"/>
              </a:rPr>
              <a:t>-decreased engagement in extra-curricular activities or preferred occupations. </a:t>
            </a:r>
            <a:endParaRPr lang="en-US">
              <a:ea typeface="Calibri"/>
              <a:cs typeface="Calibri"/>
            </a:endParaRPr>
          </a:p>
          <a:p>
            <a:r>
              <a:rPr lang="en-US">
                <a:highlight>
                  <a:srgbClr val="FFFF00"/>
                </a:highlight>
                <a:ea typeface="Calibri"/>
                <a:cs typeface="Calibri"/>
              </a:rPr>
              <a:t>-increased risk of isolation and depression. </a:t>
            </a:r>
            <a:endParaRPr lang="en-US">
              <a:ea typeface="Calibri"/>
              <a:cs typeface="Calibri"/>
            </a:endParaRPr>
          </a:p>
          <a:p>
            <a:endParaRPr lang="en-US">
              <a:highlight>
                <a:srgbClr val="FFFF00"/>
              </a:highlight>
              <a:ea typeface="Calibri"/>
              <a:cs typeface="Calibri"/>
            </a:endParaRPr>
          </a:p>
          <a:p>
            <a:r>
              <a:rPr lang="en-US">
                <a:highlight>
                  <a:srgbClr val="FFFF00"/>
                </a:highlight>
                <a:ea typeface="Calibri"/>
                <a:cs typeface="Calibri"/>
              </a:rPr>
              <a:t>We always offer counseling to patients at their initial evaluation and encourage it throughout their POC, because we truly believe that anyone could benefit from it, especially when an injury has made significant changes to a person's physical, emotional, and social life. </a:t>
            </a:r>
            <a:endParaRPr lang="en-US">
              <a:ea typeface="Calibri"/>
              <a:cs typeface="Calibri"/>
            </a:endParaRPr>
          </a:p>
        </p:txBody>
      </p:sp>
      <p:sp>
        <p:nvSpPr>
          <p:cNvPr id="4" name="Slide Number Placeholder 3">
            <a:extLst>
              <a:ext uri="{FF2B5EF4-FFF2-40B4-BE49-F238E27FC236}">
                <a16:creationId xmlns:a16="http://schemas.microsoft.com/office/drawing/2014/main" id="{10AC0247-B09F-4223-B819-9420FB7425B0}"/>
              </a:ext>
            </a:extLst>
          </p:cNvPr>
          <p:cNvSpPr>
            <a:spLocks noGrp="1"/>
          </p:cNvSpPr>
          <p:nvPr>
            <p:ph type="sldNum" sz="quarter" idx="5"/>
          </p:nvPr>
        </p:nvSpPr>
        <p:spPr/>
        <p:txBody>
          <a:bodyPr/>
          <a:lstStyle/>
          <a:p>
            <a:fld id="{E0749E99-3141-4A34-A9E4-F103223501E0}" type="slidenum">
              <a:rPr lang="en-US" smtClean="0"/>
              <a:t>15</a:t>
            </a:fld>
            <a:endParaRPr lang="en-US"/>
          </a:p>
        </p:txBody>
      </p:sp>
    </p:spTree>
    <p:extLst>
      <p:ext uri="{BB962C8B-B14F-4D97-AF65-F5344CB8AC3E}">
        <p14:creationId xmlns:p14="http://schemas.microsoft.com/office/powerpoint/2010/main" val="3804338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KELLI</a:t>
            </a:r>
            <a:endParaRPr lang="en-US"/>
          </a:p>
        </p:txBody>
      </p:sp>
      <p:sp>
        <p:nvSpPr>
          <p:cNvPr id="4" name="Slide Number Placeholder 3"/>
          <p:cNvSpPr>
            <a:spLocks noGrp="1"/>
          </p:cNvSpPr>
          <p:nvPr>
            <p:ph type="sldNum" sz="quarter" idx="5"/>
          </p:nvPr>
        </p:nvSpPr>
        <p:spPr/>
        <p:txBody>
          <a:bodyPr/>
          <a:lstStyle/>
          <a:p>
            <a:fld id="{E0749E99-3141-4A34-A9E4-F103223501E0}" type="slidenum">
              <a:rPr lang="en-US" smtClean="0"/>
              <a:t>16</a:t>
            </a:fld>
            <a:endParaRPr lang="en-US"/>
          </a:p>
        </p:txBody>
      </p:sp>
    </p:spTree>
    <p:extLst>
      <p:ext uri="{BB962C8B-B14F-4D97-AF65-F5344CB8AC3E}">
        <p14:creationId xmlns:p14="http://schemas.microsoft.com/office/powerpoint/2010/main" val="2202313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FFE05-1E45-199F-F659-13F9AF43B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7542E-5107-2CE8-7D10-E9C568CC8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A71B5-60B5-22D7-2E5A-3E70DDB2F717}"/>
              </a:ext>
            </a:extLst>
          </p:cNvPr>
          <p:cNvSpPr>
            <a:spLocks noGrp="1"/>
          </p:cNvSpPr>
          <p:nvPr>
            <p:ph type="body" idx="1"/>
          </p:nvPr>
        </p:nvSpPr>
        <p:spPr/>
        <p:txBody>
          <a:bodyPr/>
          <a:lstStyle/>
          <a:p>
            <a:r>
              <a:rPr lang="en-US">
                <a:ea typeface="Calibri"/>
                <a:cs typeface="Calibri"/>
              </a:rPr>
              <a:t>KELLI</a:t>
            </a:r>
            <a:endParaRPr lang="en-US"/>
          </a:p>
        </p:txBody>
      </p:sp>
      <p:sp>
        <p:nvSpPr>
          <p:cNvPr id="4" name="Slide Number Placeholder 3">
            <a:extLst>
              <a:ext uri="{FF2B5EF4-FFF2-40B4-BE49-F238E27FC236}">
                <a16:creationId xmlns:a16="http://schemas.microsoft.com/office/drawing/2014/main" id="{1E40CD81-8681-8340-118B-DCFA5E720751}"/>
              </a:ext>
            </a:extLst>
          </p:cNvPr>
          <p:cNvSpPr>
            <a:spLocks noGrp="1"/>
          </p:cNvSpPr>
          <p:nvPr>
            <p:ph type="sldNum" sz="quarter" idx="5"/>
          </p:nvPr>
        </p:nvSpPr>
        <p:spPr/>
        <p:txBody>
          <a:bodyPr/>
          <a:lstStyle/>
          <a:p>
            <a:fld id="{E0749E99-3141-4A34-A9E4-F103223501E0}" type="slidenum">
              <a:rPr lang="en-US" smtClean="0"/>
              <a:t>17</a:t>
            </a:fld>
            <a:endParaRPr lang="en-US"/>
          </a:p>
        </p:txBody>
      </p:sp>
    </p:spTree>
    <p:extLst>
      <p:ext uri="{BB962C8B-B14F-4D97-AF65-F5344CB8AC3E}">
        <p14:creationId xmlns:p14="http://schemas.microsoft.com/office/powerpoint/2010/main" val="1677973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ECE9-87A9-07D6-1236-1311F2243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A6EA4-DBE1-9CC0-D631-C9B9AFEBA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817EB-2063-9233-E358-EB5363C0EEBD}"/>
              </a:ext>
            </a:extLst>
          </p:cNvPr>
          <p:cNvSpPr>
            <a:spLocks noGrp="1"/>
          </p:cNvSpPr>
          <p:nvPr>
            <p:ph type="body" idx="1"/>
          </p:nvPr>
        </p:nvSpPr>
        <p:spPr/>
        <p:txBody>
          <a:bodyPr/>
          <a:lstStyle/>
          <a:p>
            <a:r>
              <a:rPr lang="en-US">
                <a:ea typeface="Calibri"/>
                <a:cs typeface="Calibri"/>
              </a:rPr>
              <a:t>NICK </a:t>
            </a:r>
          </a:p>
          <a:p>
            <a:r>
              <a:rPr lang="en-US">
                <a:ea typeface="Calibri"/>
                <a:cs typeface="Calibri"/>
              </a:rPr>
              <a:t>This is Ryan, one of our patients, with an acquired BI. He was a previously healthy 14 year old, who had a severe sinus infection in 2023, leading to polymicrobial sinusitis, subdural empyema, and disorder of consciousness. Ryan initially received care at CMH, followed by a BI program in Texas, specifically focused on disorders of consciousness. </a:t>
            </a:r>
          </a:p>
          <a:p>
            <a:endParaRPr lang="en-US">
              <a:ea typeface="Calibri"/>
              <a:cs typeface="Calibri"/>
            </a:endParaRPr>
          </a:p>
          <a:p>
            <a:r>
              <a:rPr lang="en-US">
                <a:ea typeface="Calibri"/>
                <a:cs typeface="Calibri"/>
              </a:rPr>
              <a:t>He later returned to CMH, before discharging home and starting services at Ability KC in October 2023. Ryan received SP, OT, PT, ACCT services, FES, Aquatic Therapy, and adaptive gaming group. He has been working on purposeful movement, grasp, functional visual skills, ambulation, swallow, adapted communication, adaptive gaming to name a few things. </a:t>
            </a:r>
          </a:p>
          <a:p>
            <a:endParaRPr lang="en-US">
              <a:ea typeface="Calibri"/>
              <a:cs typeface="Calibri"/>
            </a:endParaRPr>
          </a:p>
          <a:p>
            <a:r>
              <a:rPr lang="en-US">
                <a:ea typeface="Calibri"/>
                <a:cs typeface="Calibri"/>
              </a:rPr>
              <a:t>Ryan has made significant gains since his initial evaluation, with improved motor planning and purposeful movement, increased visual attention, increased communication, and participation in school/meaningful activities. </a:t>
            </a:r>
          </a:p>
        </p:txBody>
      </p:sp>
      <p:sp>
        <p:nvSpPr>
          <p:cNvPr id="4" name="Slide Number Placeholder 3">
            <a:extLst>
              <a:ext uri="{FF2B5EF4-FFF2-40B4-BE49-F238E27FC236}">
                <a16:creationId xmlns:a16="http://schemas.microsoft.com/office/drawing/2014/main" id="{D39D2A7D-B5A3-5A01-34C2-9EF6FE20368D}"/>
              </a:ext>
            </a:extLst>
          </p:cNvPr>
          <p:cNvSpPr>
            <a:spLocks noGrp="1"/>
          </p:cNvSpPr>
          <p:nvPr>
            <p:ph type="sldNum" sz="quarter" idx="5"/>
          </p:nvPr>
        </p:nvSpPr>
        <p:spPr/>
        <p:txBody>
          <a:bodyPr/>
          <a:lstStyle/>
          <a:p>
            <a:fld id="{E0749E99-3141-4A34-A9E4-F103223501E0}" type="slidenum">
              <a:rPr lang="en-US" smtClean="0"/>
              <a:t>18</a:t>
            </a:fld>
            <a:endParaRPr lang="en-US"/>
          </a:p>
        </p:txBody>
      </p:sp>
    </p:spTree>
    <p:extLst>
      <p:ext uri="{BB962C8B-B14F-4D97-AF65-F5344CB8AC3E}">
        <p14:creationId xmlns:p14="http://schemas.microsoft.com/office/powerpoint/2010/main" val="179179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DB94B-086A-45AF-A845-866D9364E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D6AB5-D7AE-C78B-ADAA-D46D46308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C5F28-F2D6-61E8-BDF7-BB5D70544FEC}"/>
              </a:ext>
            </a:extLst>
          </p:cNvPr>
          <p:cNvSpPr>
            <a:spLocks noGrp="1"/>
          </p:cNvSpPr>
          <p:nvPr>
            <p:ph type="body" idx="1"/>
          </p:nvPr>
        </p:nvSpPr>
        <p:spPr/>
        <p:txBody>
          <a:bodyPr/>
          <a:lstStyle/>
          <a:p>
            <a:r>
              <a:rPr lang="en-US">
                <a:ea typeface="Calibri"/>
                <a:cs typeface="Calibri"/>
              </a:rPr>
              <a:t>KELLI</a:t>
            </a:r>
          </a:p>
          <a:p>
            <a:r>
              <a:rPr lang="en-US">
                <a:ea typeface="Calibri"/>
                <a:cs typeface="Calibri"/>
              </a:rPr>
              <a:t>RB- school impacts slide</a:t>
            </a:r>
          </a:p>
          <a:p>
            <a:endParaRPr lang="en-US">
              <a:ea typeface="Calibri"/>
              <a:cs typeface="Calibri"/>
            </a:endParaRPr>
          </a:p>
          <a:p>
            <a:r>
              <a:rPr lang="en-US">
                <a:ea typeface="Calibri"/>
                <a:cs typeface="Calibri"/>
              </a:rPr>
              <a:t>INITIAL </a:t>
            </a:r>
          </a:p>
          <a:p>
            <a:r>
              <a:rPr lang="en-US">
                <a:ea typeface="Calibri"/>
                <a:cs typeface="Calibri"/>
              </a:rPr>
              <a:t>Nov 2023 – July 2024</a:t>
            </a:r>
          </a:p>
          <a:p>
            <a:endParaRPr lang="en-US">
              <a:ea typeface="Calibri"/>
              <a:cs typeface="Calibri"/>
            </a:endParaRPr>
          </a:p>
          <a:p>
            <a:r>
              <a:rPr lang="en-US">
                <a:ea typeface="Calibri"/>
                <a:cs typeface="Calibri"/>
              </a:rPr>
              <a:t>August 2024 – December 2024</a:t>
            </a:r>
          </a:p>
          <a:p>
            <a:endParaRPr lang="en-US">
              <a:ea typeface="Calibri"/>
              <a:cs typeface="Calibri"/>
            </a:endParaRPr>
          </a:p>
          <a:p>
            <a:r>
              <a:rPr lang="en-US">
                <a:ea typeface="Calibri"/>
                <a:cs typeface="Calibri"/>
              </a:rPr>
              <a:t>January 2025 – September 2025</a:t>
            </a:r>
          </a:p>
          <a:p>
            <a:endParaRPr lang="en-US">
              <a:ea typeface="Calibri"/>
              <a:cs typeface="Calibri"/>
            </a:endParaRPr>
          </a:p>
          <a:p>
            <a:r>
              <a:rPr lang="en-US">
                <a:ea typeface="Calibri"/>
                <a:cs typeface="Calibri"/>
              </a:rPr>
              <a:t>October – December 2025- was recommended to return to therapy upon discharge/clearance from hospital</a:t>
            </a:r>
            <a:endParaRPr lang="en-US"/>
          </a:p>
        </p:txBody>
      </p:sp>
      <p:sp>
        <p:nvSpPr>
          <p:cNvPr id="4" name="Slide Number Placeholder 3">
            <a:extLst>
              <a:ext uri="{FF2B5EF4-FFF2-40B4-BE49-F238E27FC236}">
                <a16:creationId xmlns:a16="http://schemas.microsoft.com/office/drawing/2014/main" id="{26531F07-0577-BABC-EAF1-365D8E86C708}"/>
              </a:ext>
            </a:extLst>
          </p:cNvPr>
          <p:cNvSpPr>
            <a:spLocks noGrp="1"/>
          </p:cNvSpPr>
          <p:nvPr>
            <p:ph type="sldNum" sz="quarter" idx="5"/>
          </p:nvPr>
        </p:nvSpPr>
        <p:spPr/>
        <p:txBody>
          <a:bodyPr/>
          <a:lstStyle/>
          <a:p>
            <a:fld id="{E0749E99-3141-4A34-A9E4-F103223501E0}" type="slidenum">
              <a:rPr lang="en-US" smtClean="0"/>
              <a:t>19</a:t>
            </a:fld>
            <a:endParaRPr lang="en-US"/>
          </a:p>
        </p:txBody>
      </p:sp>
    </p:spTree>
    <p:extLst>
      <p:ext uri="{BB962C8B-B14F-4D97-AF65-F5344CB8AC3E}">
        <p14:creationId xmlns:p14="http://schemas.microsoft.com/office/powerpoint/2010/main" val="2356076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FEA62-27D2-B398-9542-EB278C34D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987C1-51EC-AB62-13F5-EE5DD933B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D2AF5-4A4B-A5EE-C32B-A617FC964F38}"/>
              </a:ext>
            </a:extLst>
          </p:cNvPr>
          <p:cNvSpPr>
            <a:spLocks noGrp="1"/>
          </p:cNvSpPr>
          <p:nvPr>
            <p:ph type="body" idx="1"/>
          </p:nvPr>
        </p:nvSpPr>
        <p:spPr/>
        <p:txBody>
          <a:bodyPr/>
          <a:lstStyle/>
          <a:p>
            <a:r>
              <a:rPr lang="en-US">
                <a:ea typeface="Calibri"/>
                <a:cs typeface="Calibri"/>
              </a:rPr>
              <a:t>NICK</a:t>
            </a:r>
          </a:p>
        </p:txBody>
      </p:sp>
      <p:sp>
        <p:nvSpPr>
          <p:cNvPr id="4" name="Slide Number Placeholder 3">
            <a:extLst>
              <a:ext uri="{FF2B5EF4-FFF2-40B4-BE49-F238E27FC236}">
                <a16:creationId xmlns:a16="http://schemas.microsoft.com/office/drawing/2014/main" id="{1E813253-D185-BB51-B123-F085F05AE6C4}"/>
              </a:ext>
            </a:extLst>
          </p:cNvPr>
          <p:cNvSpPr>
            <a:spLocks noGrp="1"/>
          </p:cNvSpPr>
          <p:nvPr>
            <p:ph type="sldNum" sz="quarter" idx="5"/>
          </p:nvPr>
        </p:nvSpPr>
        <p:spPr/>
        <p:txBody>
          <a:bodyPr/>
          <a:lstStyle/>
          <a:p>
            <a:fld id="{E0749E99-3141-4A34-A9E4-F103223501E0}" type="slidenum">
              <a:rPr lang="en-US" smtClean="0"/>
              <a:t>21</a:t>
            </a:fld>
            <a:endParaRPr lang="en-US"/>
          </a:p>
        </p:txBody>
      </p:sp>
    </p:spTree>
    <p:extLst>
      <p:ext uri="{BB962C8B-B14F-4D97-AF65-F5344CB8AC3E}">
        <p14:creationId xmlns:p14="http://schemas.microsoft.com/office/powerpoint/2010/main" val="370225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67">
              <a:defRPr/>
            </a:pPr>
            <a:r>
              <a:rPr lang="en-US">
                <a:ea typeface="Calibri"/>
                <a:cs typeface="Calibri"/>
              </a:rPr>
              <a:t>NICK and KELLI </a:t>
            </a:r>
          </a:p>
        </p:txBody>
      </p:sp>
      <p:sp>
        <p:nvSpPr>
          <p:cNvPr id="4" name="Slide Number Placeholder 3"/>
          <p:cNvSpPr>
            <a:spLocks noGrp="1"/>
          </p:cNvSpPr>
          <p:nvPr>
            <p:ph type="sldNum" sz="quarter" idx="5"/>
          </p:nvPr>
        </p:nvSpPr>
        <p:spPr/>
        <p:txBody>
          <a:bodyPr/>
          <a:lstStyle/>
          <a:p>
            <a:fld id="{E0749E99-3141-4A34-A9E4-F103223501E0}" type="slidenum">
              <a:rPr lang="en-US" smtClean="0"/>
              <a:t>2</a:t>
            </a:fld>
            <a:endParaRPr lang="en-US"/>
          </a:p>
        </p:txBody>
      </p:sp>
    </p:spTree>
    <p:extLst>
      <p:ext uri="{BB962C8B-B14F-4D97-AF65-F5344CB8AC3E}">
        <p14:creationId xmlns:p14="http://schemas.microsoft.com/office/powerpoint/2010/main" val="76578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77F9C-330D-DC96-5C2E-1BD2AEE96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06606-7C09-09D9-888B-2F4D2286E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4E5FD-B43F-CE87-A791-0A2D8C90F615}"/>
              </a:ext>
            </a:extLst>
          </p:cNvPr>
          <p:cNvSpPr>
            <a:spLocks noGrp="1"/>
          </p:cNvSpPr>
          <p:nvPr>
            <p:ph type="body" idx="1"/>
          </p:nvPr>
        </p:nvSpPr>
        <p:spPr/>
        <p:txBody>
          <a:bodyPr/>
          <a:lstStyle/>
          <a:p>
            <a:r>
              <a:rPr lang="en-US">
                <a:ea typeface="Calibri"/>
                <a:cs typeface="Calibri"/>
              </a:rPr>
              <a:t>NICK</a:t>
            </a:r>
          </a:p>
          <a:p>
            <a:endParaRPr lang="en-US">
              <a:ea typeface="Calibri"/>
              <a:cs typeface="Calibri"/>
            </a:endParaRPr>
          </a:p>
          <a:p>
            <a:r>
              <a:rPr lang="en-US">
                <a:ea typeface="Calibri"/>
                <a:cs typeface="Calibri"/>
              </a:rPr>
              <a:t>This is Janey, another one of our previous patients. She was a previously healthy 15 year old that was struck by an Amtrak train, resulting in a TBI. She received care at CMH before admission to Ability KC in August 2023. </a:t>
            </a:r>
          </a:p>
          <a:p>
            <a:endParaRPr lang="en-US">
              <a:ea typeface="Calibri"/>
              <a:cs typeface="Calibri"/>
            </a:endParaRPr>
          </a:p>
          <a:p>
            <a:r>
              <a:rPr lang="en-US">
                <a:ea typeface="Calibri"/>
                <a:cs typeface="Calibri"/>
              </a:rPr>
              <a:t>She received OT, SP, PT, ACCT, adaptive gamin group, Lite Group, and participated in our transitions program to foster independence with IADLs and general life skills. </a:t>
            </a:r>
          </a:p>
          <a:p>
            <a:endParaRPr lang="en-US">
              <a:ea typeface="Calibri"/>
              <a:cs typeface="Calibri"/>
            </a:endParaRPr>
          </a:p>
          <a:p>
            <a:r>
              <a:rPr lang="en-US">
                <a:ea typeface="Calibri"/>
                <a:cs typeface="Calibri"/>
              </a:rPr>
              <a:t>While at Ability KC, Janey worked on ambulation, GMC, FMC, ADLs/IADLs, Language expansion, and feeding. She initially couldn't remember the sequencing and motor planning of many ADLs/IADLs and had difficulty with expressive and expressive language. Janey made an amazing recovery, regaining a lot of those skills and returning to school.</a:t>
            </a:r>
          </a:p>
          <a:p>
            <a:endParaRPr lang="en-US">
              <a:ea typeface="Calibri"/>
              <a:cs typeface="Calibri"/>
            </a:endParaRPr>
          </a:p>
          <a:p>
            <a:r>
              <a:rPr lang="en-US">
                <a:ea typeface="Calibri"/>
                <a:cs typeface="Calibri"/>
              </a:rPr>
              <a:t>JS- </a:t>
            </a:r>
            <a:r>
              <a:rPr lang="en-US"/>
              <a:t>, with intubation at the scene, low GCS, T1-T3transverse process fractures, T6-T8superior endplate fractures consistent with compression fractures, L parietal skull fracture, scattered subarachnoid, retroperitoneal hemorrhage, grade2 splenic injury, open L fib/tib fracture, open L ulnar fracture, L4th and 5th metacarpal fracture, along with multiple facial fractures, tracheostomy w/ self-decannulation</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5869F15F-0C32-2539-CB4C-702EA3849DE9}"/>
              </a:ext>
            </a:extLst>
          </p:cNvPr>
          <p:cNvSpPr>
            <a:spLocks noGrp="1"/>
          </p:cNvSpPr>
          <p:nvPr>
            <p:ph type="sldNum" sz="quarter" idx="5"/>
          </p:nvPr>
        </p:nvSpPr>
        <p:spPr/>
        <p:txBody>
          <a:bodyPr/>
          <a:lstStyle/>
          <a:p>
            <a:fld id="{E0749E99-3141-4A34-A9E4-F103223501E0}" type="slidenum">
              <a:rPr lang="en-US" smtClean="0"/>
              <a:t>22</a:t>
            </a:fld>
            <a:endParaRPr lang="en-US"/>
          </a:p>
        </p:txBody>
      </p:sp>
    </p:spTree>
    <p:extLst>
      <p:ext uri="{BB962C8B-B14F-4D97-AF65-F5344CB8AC3E}">
        <p14:creationId xmlns:p14="http://schemas.microsoft.com/office/powerpoint/2010/main" val="121957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 </a:t>
            </a:r>
          </a:p>
          <a:p>
            <a:endParaRPr lang="en-US"/>
          </a:p>
          <a:p>
            <a:pPr marL="171450" indent="-171450">
              <a:buFont typeface="Arial" panose="020B0604020202020204" pitchFamily="34" charset="0"/>
              <a:buChar char="•"/>
            </a:pPr>
            <a:r>
              <a:rPr lang="en-US"/>
              <a:t>For the last 2 years Janey has participated in Special Olympics with 3 golds each time---- </a:t>
            </a:r>
            <a:r>
              <a:rPr lang="en-US" b="1"/>
              <a:t>100-meter dash</a:t>
            </a:r>
            <a:r>
              <a:rPr lang="en-US"/>
              <a:t>, </a:t>
            </a:r>
            <a:r>
              <a:rPr lang="en-US" b="1"/>
              <a:t>shot put </a:t>
            </a:r>
            <a:r>
              <a:rPr lang="en-US"/>
              <a:t>and </a:t>
            </a:r>
            <a:r>
              <a:rPr lang="en-US" b="1"/>
              <a:t>long jump</a:t>
            </a:r>
          </a:p>
          <a:p>
            <a:pPr marL="171450" indent="-171450">
              <a:buFont typeface="Arial" panose="020B0604020202020204" pitchFamily="34" charset="0"/>
              <a:buChar char="•"/>
            </a:pPr>
            <a:r>
              <a:rPr lang="en-US"/>
              <a:t>She enjoys the practices prior to competition and has gotten some peers involved in Special Olympics</a:t>
            </a:r>
          </a:p>
        </p:txBody>
      </p:sp>
      <p:sp>
        <p:nvSpPr>
          <p:cNvPr id="4" name="Slide Number Placeholder 3"/>
          <p:cNvSpPr>
            <a:spLocks noGrp="1"/>
          </p:cNvSpPr>
          <p:nvPr>
            <p:ph type="sldNum" sz="quarter" idx="5"/>
          </p:nvPr>
        </p:nvSpPr>
        <p:spPr/>
        <p:txBody>
          <a:bodyPr/>
          <a:lstStyle/>
          <a:p>
            <a:fld id="{E0749E99-3141-4A34-A9E4-F103223501E0}" type="slidenum">
              <a:rPr lang="en-US" smtClean="0"/>
              <a:t>23</a:t>
            </a:fld>
            <a:endParaRPr lang="en-US"/>
          </a:p>
        </p:txBody>
      </p:sp>
    </p:spTree>
    <p:extLst>
      <p:ext uri="{BB962C8B-B14F-4D97-AF65-F5344CB8AC3E}">
        <p14:creationId xmlns:p14="http://schemas.microsoft.com/office/powerpoint/2010/main" val="19455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6A3BA-9635-63DD-2136-05C019FF0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88A6E-B503-9793-3E8A-EF56B2C39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827B9-DD68-90B0-2996-8ACCD208551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B80094E-CA34-836F-AFEA-05E9DFD16641}"/>
              </a:ext>
            </a:extLst>
          </p:cNvPr>
          <p:cNvSpPr>
            <a:spLocks noGrp="1"/>
          </p:cNvSpPr>
          <p:nvPr>
            <p:ph type="sldNum" sz="quarter" idx="5"/>
          </p:nvPr>
        </p:nvSpPr>
        <p:spPr/>
        <p:txBody>
          <a:bodyPr/>
          <a:lstStyle/>
          <a:p>
            <a:fld id="{E0749E99-3141-4A34-A9E4-F103223501E0}" type="slidenum">
              <a:rPr lang="en-US" smtClean="0"/>
              <a:t>24</a:t>
            </a:fld>
            <a:endParaRPr lang="en-US"/>
          </a:p>
        </p:txBody>
      </p:sp>
    </p:spTree>
    <p:extLst>
      <p:ext uri="{BB962C8B-B14F-4D97-AF65-F5344CB8AC3E}">
        <p14:creationId xmlns:p14="http://schemas.microsoft.com/office/powerpoint/2010/main" val="453897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B94C7-B193-3957-0018-BD1D9500B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69B41-F41D-1165-92C5-098B00648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4C09C-15E8-D674-884B-E0A4A14C9A5B}"/>
              </a:ext>
            </a:extLst>
          </p:cNvPr>
          <p:cNvSpPr>
            <a:spLocks noGrp="1"/>
          </p:cNvSpPr>
          <p:nvPr>
            <p:ph type="body" idx="1"/>
          </p:nvPr>
        </p:nvSpPr>
        <p:spPr/>
        <p:txBody>
          <a:bodyPr/>
          <a:lstStyle/>
          <a:p>
            <a:r>
              <a:rPr lang="en-US">
                <a:ea typeface="Calibri"/>
                <a:cs typeface="Calibri"/>
              </a:rPr>
              <a:t>NICK</a:t>
            </a:r>
          </a:p>
        </p:txBody>
      </p:sp>
      <p:sp>
        <p:nvSpPr>
          <p:cNvPr id="4" name="Slide Number Placeholder 3">
            <a:extLst>
              <a:ext uri="{FF2B5EF4-FFF2-40B4-BE49-F238E27FC236}">
                <a16:creationId xmlns:a16="http://schemas.microsoft.com/office/drawing/2014/main" id="{3D59E837-0448-8340-6787-78405A473D3A}"/>
              </a:ext>
            </a:extLst>
          </p:cNvPr>
          <p:cNvSpPr>
            <a:spLocks noGrp="1"/>
          </p:cNvSpPr>
          <p:nvPr>
            <p:ph type="sldNum" sz="quarter" idx="5"/>
          </p:nvPr>
        </p:nvSpPr>
        <p:spPr/>
        <p:txBody>
          <a:bodyPr/>
          <a:lstStyle/>
          <a:p>
            <a:fld id="{E0749E99-3141-4A34-A9E4-F103223501E0}" type="slidenum">
              <a:rPr lang="en-US" smtClean="0"/>
              <a:t>25</a:t>
            </a:fld>
            <a:endParaRPr lang="en-US"/>
          </a:p>
        </p:txBody>
      </p:sp>
    </p:spTree>
    <p:extLst>
      <p:ext uri="{BB962C8B-B14F-4D97-AF65-F5344CB8AC3E}">
        <p14:creationId xmlns:p14="http://schemas.microsoft.com/office/powerpoint/2010/main" val="702599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CCA18-E0A1-7C14-B5D6-EAB0F2AED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FE59F-2FE6-91A8-7C9F-ADA41CFE5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43DEC-DFF4-A0B7-B768-8D4BFF638964}"/>
              </a:ext>
            </a:extLst>
          </p:cNvPr>
          <p:cNvSpPr>
            <a:spLocks noGrp="1"/>
          </p:cNvSpPr>
          <p:nvPr>
            <p:ph type="body" idx="1"/>
          </p:nvPr>
        </p:nvSpPr>
        <p:spPr/>
        <p:txBody>
          <a:bodyPr/>
          <a:lstStyle/>
          <a:p>
            <a:r>
              <a:rPr lang="en-US">
                <a:ea typeface="Calibri"/>
                <a:cs typeface="Calibri"/>
              </a:rPr>
              <a:t>Caden is another one of our patients, a previously healthy 17 year old, who had a severe TBI as a result of a motor vehicle crash at high speeds. Caden initially received care at CMH before admission to Ability KC in May 2024. He received OT, PT, SP, Adolescent groups, and lite group. </a:t>
            </a:r>
            <a:endParaRPr lang="en-US"/>
          </a:p>
          <a:p>
            <a:endParaRPr lang="en-US">
              <a:ea typeface="Calibri"/>
              <a:cs typeface="Calibri"/>
            </a:endParaRPr>
          </a:p>
          <a:p>
            <a:r>
              <a:rPr lang="en-US">
                <a:ea typeface="Calibri"/>
                <a:cs typeface="Calibri"/>
              </a:rPr>
              <a:t>Caden had memory deficits, FM deficits, visual deficits w/ double vision and eye misalignment, visual perceptual deficits, visual sensitivity, and deficits related to swallowing, memory, attention, strength/endurance, processing speed, and gait.</a:t>
            </a:r>
          </a:p>
          <a:p>
            <a:endParaRPr lang="en-US">
              <a:ea typeface="Calibri"/>
              <a:cs typeface="Calibri"/>
            </a:endParaRPr>
          </a:p>
          <a:p>
            <a:r>
              <a:rPr lang="en-US">
                <a:ea typeface="Calibri"/>
                <a:cs typeface="Calibri"/>
              </a:rPr>
              <a:t> Caden made a great recovery as well, with improvements made in all of the areas that I just mentioned. He ended up returning to school and eventually graduating and is now on the BI waiver. </a:t>
            </a:r>
            <a:endParaRPr lang="en-US"/>
          </a:p>
          <a:p>
            <a:endParaRPr lang="en-US"/>
          </a:p>
          <a:p>
            <a:r>
              <a:rPr lang="en-US"/>
              <a:t>CH- with SDH s/p L craniotomy, cerebral swelling, subclinical seizures, and skull-based fractures with intubation and decannulation</a:t>
            </a:r>
            <a:endParaRPr lang="en-US">
              <a:ea typeface="Calibri"/>
              <a:cs typeface="Calibri"/>
            </a:endParaRPr>
          </a:p>
          <a:p>
            <a:endParaRPr lang="en-US"/>
          </a:p>
          <a:p>
            <a:r>
              <a:rPr lang="en-US"/>
              <a:t>NICK intro, then KELLI</a:t>
            </a:r>
            <a:endParaRPr lang="en-US">
              <a:ea typeface="Calibri"/>
              <a:cs typeface="Calibri"/>
            </a:endParaRPr>
          </a:p>
        </p:txBody>
      </p:sp>
      <p:sp>
        <p:nvSpPr>
          <p:cNvPr id="4" name="Slide Number Placeholder 3">
            <a:extLst>
              <a:ext uri="{FF2B5EF4-FFF2-40B4-BE49-F238E27FC236}">
                <a16:creationId xmlns:a16="http://schemas.microsoft.com/office/drawing/2014/main" id="{33F3D73D-8159-95F6-72D9-5DB9769EA0E6}"/>
              </a:ext>
            </a:extLst>
          </p:cNvPr>
          <p:cNvSpPr>
            <a:spLocks noGrp="1"/>
          </p:cNvSpPr>
          <p:nvPr>
            <p:ph type="sldNum" sz="quarter" idx="5"/>
          </p:nvPr>
        </p:nvSpPr>
        <p:spPr/>
        <p:txBody>
          <a:bodyPr/>
          <a:lstStyle/>
          <a:p>
            <a:fld id="{E0749E99-3141-4A34-A9E4-F103223501E0}" type="slidenum">
              <a:rPr lang="en-US" smtClean="0"/>
              <a:t>26</a:t>
            </a:fld>
            <a:endParaRPr lang="en-US"/>
          </a:p>
        </p:txBody>
      </p:sp>
    </p:spTree>
    <p:extLst>
      <p:ext uri="{BB962C8B-B14F-4D97-AF65-F5344CB8AC3E}">
        <p14:creationId xmlns:p14="http://schemas.microsoft.com/office/powerpoint/2010/main" val="443949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ED524-06F5-70CA-E0B8-ADDA76E41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3F89C-B6B0-1B32-7DF0-365A556E3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530FE-3871-2166-291B-6A8CBD48950A}"/>
              </a:ext>
            </a:extLst>
          </p:cNvPr>
          <p:cNvSpPr>
            <a:spLocks noGrp="1"/>
          </p:cNvSpPr>
          <p:nvPr>
            <p:ph type="body" idx="1"/>
          </p:nvPr>
        </p:nvSpPr>
        <p:spPr/>
        <p:txBody>
          <a:bodyPr/>
          <a:lstStyle/>
          <a:p>
            <a:r>
              <a:rPr lang="en-US"/>
              <a:t>CONCLUSION - KELLI</a:t>
            </a:r>
          </a:p>
          <a:p>
            <a:endParaRPr lang="en-US"/>
          </a:p>
          <a:p>
            <a:r>
              <a:rPr lang="en-US" b="1"/>
              <a:t>This is why we do what we do!!! </a:t>
            </a:r>
            <a:endParaRPr lang="en-US" b="1">
              <a:ea typeface="Calibri"/>
              <a:cs typeface="Calibri"/>
            </a:endParaRPr>
          </a:p>
        </p:txBody>
      </p:sp>
      <p:sp>
        <p:nvSpPr>
          <p:cNvPr id="4" name="Slide Number Placeholder 3">
            <a:extLst>
              <a:ext uri="{FF2B5EF4-FFF2-40B4-BE49-F238E27FC236}">
                <a16:creationId xmlns:a16="http://schemas.microsoft.com/office/drawing/2014/main" id="{1591E4A4-F27E-EEF6-6097-C99F0822E903}"/>
              </a:ext>
            </a:extLst>
          </p:cNvPr>
          <p:cNvSpPr>
            <a:spLocks noGrp="1"/>
          </p:cNvSpPr>
          <p:nvPr>
            <p:ph type="sldNum" sz="quarter" idx="5"/>
          </p:nvPr>
        </p:nvSpPr>
        <p:spPr/>
        <p:txBody>
          <a:bodyPr/>
          <a:lstStyle/>
          <a:p>
            <a:fld id="{E0749E99-3141-4A34-A9E4-F103223501E0}" type="slidenum">
              <a:rPr lang="en-US" smtClean="0"/>
              <a:t>27</a:t>
            </a:fld>
            <a:endParaRPr lang="en-US"/>
          </a:p>
        </p:txBody>
      </p:sp>
    </p:spTree>
    <p:extLst>
      <p:ext uri="{BB962C8B-B14F-4D97-AF65-F5344CB8AC3E}">
        <p14:creationId xmlns:p14="http://schemas.microsoft.com/office/powerpoint/2010/main" val="1913354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9E99-3141-4A34-A9E4-F103223501E0}" type="slidenum">
              <a:rPr lang="en-US" smtClean="0"/>
              <a:t>28</a:t>
            </a:fld>
            <a:endParaRPr lang="en-US"/>
          </a:p>
        </p:txBody>
      </p:sp>
    </p:spTree>
    <p:extLst>
      <p:ext uri="{BB962C8B-B14F-4D97-AF65-F5344CB8AC3E}">
        <p14:creationId xmlns:p14="http://schemas.microsoft.com/office/powerpoint/2010/main" val="18498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NICK</a:t>
            </a:r>
          </a:p>
        </p:txBody>
      </p:sp>
      <p:sp>
        <p:nvSpPr>
          <p:cNvPr id="4" name="Slide Number Placeholder 3"/>
          <p:cNvSpPr>
            <a:spLocks noGrp="1"/>
          </p:cNvSpPr>
          <p:nvPr>
            <p:ph type="sldNum" sz="quarter" idx="5"/>
          </p:nvPr>
        </p:nvSpPr>
        <p:spPr/>
        <p:txBody>
          <a:bodyPr/>
          <a:lstStyle/>
          <a:p>
            <a:fld id="{E0749E99-3141-4A34-A9E4-F103223501E0}" type="slidenum">
              <a:rPr lang="en-US" smtClean="0"/>
              <a:t>3</a:t>
            </a:fld>
            <a:endParaRPr lang="en-US"/>
          </a:p>
        </p:txBody>
      </p:sp>
    </p:spTree>
    <p:extLst>
      <p:ext uri="{BB962C8B-B14F-4D97-AF65-F5344CB8AC3E}">
        <p14:creationId xmlns:p14="http://schemas.microsoft.com/office/powerpoint/2010/main" val="390807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NICK</a:t>
            </a:r>
          </a:p>
          <a:p>
            <a:endParaRPr lang="en-US">
              <a:ea typeface="Calibri"/>
              <a:cs typeface="Calibri"/>
            </a:endParaRPr>
          </a:p>
          <a:p>
            <a:r>
              <a:rPr lang="en-US">
                <a:ea typeface="Calibri"/>
                <a:cs typeface="Calibri"/>
              </a:rPr>
              <a:t>Ability KC is located just outside of downtown Kansas City and serves the greater KC metro, as well as smaller cities/towns across the </a:t>
            </a:r>
            <a:r>
              <a:rPr lang="en-US" err="1">
                <a:ea typeface="Calibri"/>
                <a:cs typeface="Calibri"/>
              </a:rPr>
              <a:t>midwest</a:t>
            </a:r>
            <a:r>
              <a:rPr lang="en-US">
                <a:ea typeface="Calibri"/>
                <a:cs typeface="Calibri"/>
              </a:rPr>
              <a:t>. </a:t>
            </a:r>
          </a:p>
          <a:p>
            <a:r>
              <a:rPr lang="en-US">
                <a:ea typeface="Calibri"/>
                <a:cs typeface="Calibri"/>
              </a:rPr>
              <a:t>-adult and peds patients</a:t>
            </a:r>
          </a:p>
          <a:p>
            <a:r>
              <a:rPr lang="en-US">
                <a:ea typeface="Calibri"/>
                <a:cs typeface="Calibri"/>
              </a:rPr>
              <a:t>-episodic model of care: intensive bursts of therapy followed by therapeutic breaks and follow-ups</a:t>
            </a:r>
          </a:p>
          <a:p>
            <a:r>
              <a:rPr lang="en-US">
                <a:ea typeface="Calibri"/>
                <a:cs typeface="Calibri"/>
              </a:rPr>
              <a:t>-intensive schedule with therapeutic groups and primary therapy sessions</a:t>
            </a:r>
          </a:p>
          <a:p>
            <a:r>
              <a:rPr lang="en-US">
                <a:ea typeface="Calibri"/>
                <a:cs typeface="Calibri"/>
              </a:rPr>
              <a:t>-prioritize interdisciplinary care, working as a team with other disciplines, as well as value added support staff, such as school </a:t>
            </a:r>
            <a:r>
              <a:rPr lang="en-US" err="1">
                <a:ea typeface="Calibri"/>
                <a:cs typeface="Calibri"/>
              </a:rPr>
              <a:t>liason</a:t>
            </a:r>
            <a:r>
              <a:rPr lang="en-US">
                <a:ea typeface="Calibri"/>
                <a:cs typeface="Calibri"/>
              </a:rPr>
              <a:t>, nursing, or rehab assistants</a:t>
            </a:r>
          </a:p>
          <a:p>
            <a:r>
              <a:rPr lang="en-US">
                <a:ea typeface="Calibri"/>
                <a:cs typeface="Calibri"/>
              </a:rPr>
              <a:t>-individualized programming provides a time for patients to work on therapeutic activities directed by a licensed therapist, with another team member, essentially providing another time for patients to work on HEP or skill development with specific tasks or skillsets. </a:t>
            </a:r>
          </a:p>
          <a:p>
            <a:endParaRPr lang="en-US">
              <a:ea typeface="Calibri"/>
              <a:cs typeface="Calibri"/>
            </a:endParaRPr>
          </a:p>
          <a:p>
            <a:r>
              <a:rPr lang="en-US">
                <a:ea typeface="Calibri"/>
                <a:cs typeface="Calibri"/>
              </a:rPr>
              <a:t>-Collaboration with family members, providing family and school conferences, as well as opportunities for counseling, which includes caregivers and patients. </a:t>
            </a:r>
          </a:p>
          <a:p>
            <a:r>
              <a:rPr lang="en-US">
                <a:ea typeface="Calibri"/>
                <a:cs typeface="Calibri"/>
              </a:rPr>
              <a:t>-Value added services could include assistance with school re-entry, receiving accommodations, assistance from nursing, assistance from SW, and other support systems that are providing a value add</a:t>
            </a:r>
          </a:p>
        </p:txBody>
      </p:sp>
      <p:sp>
        <p:nvSpPr>
          <p:cNvPr id="4" name="Slide Number Placeholder 3"/>
          <p:cNvSpPr>
            <a:spLocks noGrp="1"/>
          </p:cNvSpPr>
          <p:nvPr>
            <p:ph type="sldNum" sz="quarter" idx="5"/>
          </p:nvPr>
        </p:nvSpPr>
        <p:spPr/>
        <p:txBody>
          <a:bodyPr/>
          <a:lstStyle/>
          <a:p>
            <a:fld id="{E0749E99-3141-4A34-A9E4-F103223501E0}" type="slidenum">
              <a:rPr lang="en-US" smtClean="0"/>
              <a:t>4</a:t>
            </a:fld>
            <a:endParaRPr lang="en-US"/>
          </a:p>
        </p:txBody>
      </p:sp>
    </p:spTree>
    <p:extLst>
      <p:ext uri="{BB962C8B-B14F-4D97-AF65-F5344CB8AC3E}">
        <p14:creationId xmlns:p14="http://schemas.microsoft.com/office/powerpoint/2010/main" val="39033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NICK</a:t>
            </a:r>
          </a:p>
          <a:p>
            <a:endParaRPr lang="en-US">
              <a:ea typeface="Calibri"/>
              <a:cs typeface="Calibri"/>
            </a:endParaRPr>
          </a:p>
          <a:p>
            <a:r>
              <a:rPr lang="en-US">
                <a:ea typeface="Calibri"/>
                <a:cs typeface="Calibri"/>
              </a:rPr>
              <a:t>This is a mural that we have in our pediatric gym, which we feel like accurately describes the mission of Ability KC. We are passionate about helping kids return to the things that they find meaningful and strive to find creative ways to make that happen. </a:t>
            </a:r>
          </a:p>
        </p:txBody>
      </p:sp>
      <p:sp>
        <p:nvSpPr>
          <p:cNvPr id="4" name="Slide Number Placeholder 3"/>
          <p:cNvSpPr>
            <a:spLocks noGrp="1"/>
          </p:cNvSpPr>
          <p:nvPr>
            <p:ph type="sldNum" sz="quarter" idx="5"/>
          </p:nvPr>
        </p:nvSpPr>
        <p:spPr/>
        <p:txBody>
          <a:bodyPr/>
          <a:lstStyle/>
          <a:p>
            <a:fld id="{E0749E99-3141-4A34-A9E4-F103223501E0}" type="slidenum">
              <a:rPr lang="en-US" smtClean="0"/>
              <a:t>5</a:t>
            </a:fld>
            <a:endParaRPr lang="en-US"/>
          </a:p>
        </p:txBody>
      </p:sp>
    </p:spTree>
    <p:extLst>
      <p:ext uri="{BB962C8B-B14F-4D97-AF65-F5344CB8AC3E}">
        <p14:creationId xmlns:p14="http://schemas.microsoft.com/office/powerpoint/2010/main" val="248679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Information from </a:t>
            </a:r>
            <a:r>
              <a:rPr lang="en-US" err="1">
                <a:ea typeface="Calibri"/>
                <a:cs typeface="Calibri"/>
              </a:rPr>
              <a:t>disciplie</a:t>
            </a:r>
            <a:r>
              <a:rPr lang="en-US">
                <a:ea typeface="Calibri"/>
                <a:cs typeface="Calibri"/>
              </a:rPr>
              <a:t> specific therapy team members - </a:t>
            </a:r>
            <a:r>
              <a:rPr lang="en-US" err="1">
                <a:ea typeface="Calibri"/>
                <a:cs typeface="Calibri"/>
              </a:rPr>
              <a:t>can </a:t>
            </a:r>
            <a:r>
              <a:rPr lang="en-US">
                <a:ea typeface="Calibri"/>
                <a:cs typeface="Calibri"/>
              </a:rPr>
              <a:t>be essential in this evaluation process, especially with newly acquired Brain Injuries, </a:t>
            </a:r>
          </a:p>
          <a:p>
            <a:endParaRPr lang="en-US">
              <a:ea typeface="Calibri"/>
              <a:cs typeface="Calibri"/>
            </a:endParaRPr>
          </a:p>
          <a:p>
            <a:r>
              <a:rPr lang="en-US">
                <a:ea typeface="Calibri"/>
                <a:cs typeface="Calibri"/>
              </a:rPr>
              <a:t>Formalized Testing can be used in schools</a:t>
            </a:r>
          </a:p>
        </p:txBody>
      </p:sp>
      <p:sp>
        <p:nvSpPr>
          <p:cNvPr id="4" name="Slide Number Placeholder 3"/>
          <p:cNvSpPr>
            <a:spLocks noGrp="1"/>
          </p:cNvSpPr>
          <p:nvPr>
            <p:ph type="sldNum" sz="quarter" idx="5"/>
          </p:nvPr>
        </p:nvSpPr>
        <p:spPr/>
        <p:txBody>
          <a:bodyPr/>
          <a:lstStyle/>
          <a:p>
            <a:fld id="{E0749E99-3141-4A34-A9E4-F103223501E0}" type="slidenum">
              <a:rPr lang="en-US" smtClean="0"/>
              <a:t>7</a:t>
            </a:fld>
            <a:endParaRPr lang="en-US"/>
          </a:p>
        </p:txBody>
      </p:sp>
    </p:spTree>
    <p:extLst>
      <p:ext uri="{BB962C8B-B14F-4D97-AF65-F5344CB8AC3E}">
        <p14:creationId xmlns:p14="http://schemas.microsoft.com/office/powerpoint/2010/main" val="2645754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Kelli:</a:t>
            </a:r>
          </a:p>
          <a:p>
            <a:r>
              <a:rPr lang="en-US"/>
              <a:t>Kansas City, Kansas has historically operated under a cooperative model, with KCKPS serving as the host district for multiple districts for more than four decades. As of the 2025–2026 school year, this structure is dissolving. Piper has already transitioned to an independent model, and Bonner Springs–Edwardsville will follow in July 2026.</a:t>
            </a:r>
            <a:endParaRPr lang="en-US">
              <a:ea typeface="Calibri"/>
              <a:cs typeface="Calibri"/>
            </a:endParaRPr>
          </a:p>
          <a:p>
            <a:endParaRPr lang="en-US"/>
          </a:p>
          <a:p>
            <a:r>
              <a:rPr lang="en-US"/>
              <a:t>As a result, KCKPS is shifting to a standalone special education department focused exclusively on students within its district. This transition has real implications for evaluation processes, staffing, service delivery, and how outside medical and therapy partners collaborate with schools.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0749E99-3141-4A34-A9E4-F103223501E0}" type="slidenum">
              <a:rPr lang="en-US" smtClean="0"/>
              <a:t>8</a:t>
            </a:fld>
            <a:endParaRPr lang="en-US"/>
          </a:p>
        </p:txBody>
      </p:sp>
    </p:spTree>
    <p:extLst>
      <p:ext uri="{BB962C8B-B14F-4D97-AF65-F5344CB8AC3E}">
        <p14:creationId xmlns:p14="http://schemas.microsoft.com/office/powerpoint/2010/main" val="28192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KELLI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Reb Act of 1973- states equal ACCESS to education</a:t>
            </a:r>
          </a:p>
          <a:p>
            <a:r>
              <a:rPr lang="en-US">
                <a:ea typeface="Calibri"/>
                <a:cs typeface="Calibri"/>
              </a:rPr>
              <a:t>IDEA (original law was 1975, when federal funding began, but changed through the years and current IDEA was established in 2004)</a:t>
            </a:r>
          </a:p>
          <a:p>
            <a:endParaRPr lang="en-US">
              <a:ea typeface="Calibri"/>
              <a:cs typeface="Calibri"/>
            </a:endParaRPr>
          </a:p>
          <a:p>
            <a:r>
              <a:rPr lang="en-US">
                <a:ea typeface="Calibri"/>
                <a:cs typeface="Calibri"/>
              </a:rPr>
              <a:t>Categories:</a:t>
            </a:r>
          </a:p>
          <a:p>
            <a:r>
              <a:rPr lang="en-US">
                <a:ea typeface="Calibri"/>
                <a:cs typeface="Calibri"/>
              </a:rPr>
              <a:t>Autism</a:t>
            </a:r>
          </a:p>
          <a:p>
            <a:r>
              <a:rPr lang="en-US">
                <a:ea typeface="Calibri"/>
                <a:cs typeface="Calibri"/>
              </a:rPr>
              <a:t>Developmental Delay</a:t>
            </a:r>
          </a:p>
          <a:p>
            <a:r>
              <a:rPr lang="en-US">
                <a:ea typeface="Calibri"/>
                <a:cs typeface="Calibri"/>
              </a:rPr>
              <a:t>Intellectual Disability</a:t>
            </a:r>
          </a:p>
          <a:p>
            <a:r>
              <a:rPr lang="en-US">
                <a:ea typeface="Calibri"/>
                <a:cs typeface="Calibri"/>
              </a:rPr>
              <a:t>Emotional Disturbance</a:t>
            </a:r>
          </a:p>
          <a:p>
            <a:r>
              <a:rPr lang="en-US">
                <a:ea typeface="Calibri"/>
                <a:cs typeface="Calibri"/>
              </a:rPr>
              <a:t>Multiple</a:t>
            </a:r>
          </a:p>
          <a:p>
            <a:r>
              <a:rPr lang="en-US" err="1">
                <a:ea typeface="Calibri"/>
                <a:cs typeface="Calibri"/>
              </a:rPr>
              <a:t>Deafblindness</a:t>
            </a:r>
            <a:endParaRPr lang="en-US">
              <a:ea typeface="Calibri"/>
              <a:cs typeface="Calibri"/>
            </a:endParaRPr>
          </a:p>
          <a:p>
            <a:r>
              <a:rPr lang="en-US">
                <a:ea typeface="Calibri"/>
                <a:cs typeface="Calibri"/>
              </a:rPr>
              <a:t>Deafness</a:t>
            </a:r>
          </a:p>
          <a:p>
            <a:r>
              <a:rPr lang="en-US">
                <a:ea typeface="Calibri"/>
                <a:cs typeface="Calibri"/>
              </a:rPr>
              <a:t>Hearing Impairment</a:t>
            </a:r>
          </a:p>
          <a:p>
            <a:r>
              <a:rPr lang="en-US">
                <a:ea typeface="Calibri"/>
                <a:cs typeface="Calibri"/>
              </a:rPr>
              <a:t>OHI</a:t>
            </a:r>
          </a:p>
          <a:p>
            <a:r>
              <a:rPr lang="en-US">
                <a:ea typeface="Calibri"/>
                <a:cs typeface="Calibri"/>
              </a:rPr>
              <a:t>Orthopedic impairment</a:t>
            </a:r>
          </a:p>
          <a:p>
            <a:r>
              <a:rPr lang="en-US">
                <a:ea typeface="Calibri"/>
                <a:cs typeface="Calibri"/>
              </a:rPr>
              <a:t>Language disorder</a:t>
            </a:r>
          </a:p>
          <a:p>
            <a:r>
              <a:rPr lang="en-US">
                <a:ea typeface="Calibri"/>
                <a:cs typeface="Calibri"/>
              </a:rPr>
              <a:t>Learning Disability</a:t>
            </a:r>
          </a:p>
          <a:p>
            <a:r>
              <a:rPr lang="en-US">
                <a:ea typeface="Calibri"/>
                <a:cs typeface="Calibri"/>
              </a:rPr>
              <a:t>Visual Impairment</a:t>
            </a:r>
          </a:p>
          <a:p>
            <a:r>
              <a:rPr lang="en-US">
                <a:ea typeface="Calibri"/>
                <a:cs typeface="Calibri"/>
              </a:rPr>
              <a:t>TBI</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0749E99-3141-4A34-A9E4-F103223501E0}" type="slidenum">
              <a:rPr lang="en-US" smtClean="0"/>
              <a:t>9</a:t>
            </a:fld>
            <a:endParaRPr lang="en-US"/>
          </a:p>
        </p:txBody>
      </p:sp>
    </p:spTree>
    <p:extLst>
      <p:ext uri="{BB962C8B-B14F-4D97-AF65-F5344CB8AC3E}">
        <p14:creationId xmlns:p14="http://schemas.microsoft.com/office/powerpoint/2010/main" val="3082280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6F503-78C4-7CCC-B0AA-8984F87B7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EF088-43F1-8CCD-EE1C-A21BC741C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AE6DB-A52E-57FD-7A12-2A8DEFBF7518}"/>
              </a:ext>
            </a:extLst>
          </p:cNvPr>
          <p:cNvSpPr>
            <a:spLocks noGrp="1"/>
          </p:cNvSpPr>
          <p:nvPr>
            <p:ph type="body" idx="1"/>
          </p:nvPr>
        </p:nvSpPr>
        <p:spPr/>
        <p:txBody>
          <a:bodyPr/>
          <a:lstStyle/>
          <a:p>
            <a:pPr>
              <a:lnSpc>
                <a:spcPct val="90000"/>
              </a:lnSpc>
              <a:spcBef>
                <a:spcPts val="1000"/>
              </a:spcBef>
            </a:pPr>
            <a:r>
              <a:rPr lang="en-US">
                <a:ea typeface="Calibri"/>
                <a:cs typeface="Calibri"/>
              </a:rPr>
              <a:t>NICK</a:t>
            </a:r>
          </a:p>
          <a:p>
            <a:pPr>
              <a:lnSpc>
                <a:spcPct val="90000"/>
              </a:lnSpc>
              <a:spcBef>
                <a:spcPts val="1000"/>
              </a:spcBef>
            </a:pPr>
            <a:r>
              <a:rPr lang="en-US">
                <a:ea typeface="Calibri"/>
                <a:cs typeface="Calibri"/>
              </a:rPr>
              <a:t>-each discipline is involved in rehab</a:t>
            </a:r>
          </a:p>
          <a:p>
            <a:pPr>
              <a:lnSpc>
                <a:spcPct val="90000"/>
              </a:lnSpc>
              <a:spcBef>
                <a:spcPts val="1000"/>
              </a:spcBef>
            </a:pPr>
            <a:r>
              <a:rPr lang="en-US">
                <a:ea typeface="Calibri"/>
                <a:cs typeface="Calibri"/>
              </a:rPr>
              <a:t>-working on establishing/restoring skills, specifically considering return to school (strengths/weaknesses and deficits that support/hinder)</a:t>
            </a:r>
          </a:p>
          <a:p>
            <a:pPr>
              <a:lnSpc>
                <a:spcPct val="90000"/>
              </a:lnSpc>
              <a:spcBef>
                <a:spcPts val="1000"/>
              </a:spcBef>
            </a:pPr>
            <a:r>
              <a:rPr lang="en-US">
                <a:ea typeface="Calibri"/>
                <a:cs typeface="Calibri"/>
              </a:rPr>
              <a:t>-transition back to school when appropriate after developing skills</a:t>
            </a: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PT</a:t>
            </a:r>
          </a:p>
          <a:p>
            <a:pPr>
              <a:lnSpc>
                <a:spcPct val="90000"/>
              </a:lnSpc>
              <a:spcBef>
                <a:spcPts val="1000"/>
              </a:spcBef>
            </a:pPr>
            <a:r>
              <a:rPr lang="en-US">
                <a:ea typeface="Calibri"/>
                <a:cs typeface="Calibri"/>
              </a:rPr>
              <a:t>Can the patient navigate the school environment appropriately? </a:t>
            </a:r>
          </a:p>
          <a:p>
            <a:pPr>
              <a:lnSpc>
                <a:spcPct val="90000"/>
              </a:lnSpc>
              <a:spcBef>
                <a:spcPts val="1000"/>
              </a:spcBef>
            </a:pPr>
            <a:r>
              <a:rPr lang="en-US">
                <a:ea typeface="Calibri"/>
                <a:cs typeface="Calibri"/>
              </a:rPr>
              <a:t>Can the patient manage stairs? Does the patient have enough endurance to walk from point A to point B? </a:t>
            </a:r>
          </a:p>
          <a:p>
            <a:pPr>
              <a:lnSpc>
                <a:spcPct val="90000"/>
              </a:lnSpc>
              <a:spcBef>
                <a:spcPts val="1000"/>
              </a:spcBef>
            </a:pPr>
            <a:r>
              <a:rPr lang="en-US">
                <a:ea typeface="Calibri"/>
                <a:cs typeface="Calibri"/>
              </a:rPr>
              <a:t>-looking at overall gross motor skills, safety, and ambulation within the school environment. </a:t>
            </a: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-OT could include </a:t>
            </a:r>
            <a:r>
              <a:rPr lang="en-US"/>
              <a:t>Visual field deficits, Impaired convergence/divergence and ocular coordination, Strabismus, Diplopia, or Nystagmus, Decreased visual perceptual and/or visual motor skills, and Visual fatigue or sensory overload. </a:t>
            </a:r>
          </a:p>
          <a:p>
            <a:pPr>
              <a:lnSpc>
                <a:spcPct val="90000"/>
              </a:lnSpc>
              <a:spcBef>
                <a:spcPts val="1000"/>
              </a:spcBef>
            </a:pPr>
            <a:r>
              <a:rPr lang="en-US"/>
              <a:t>-Additionally, we are looking at those fine motor deficits</a:t>
            </a:r>
            <a:endParaRPr lang="en-US">
              <a:ea typeface="Calibri"/>
              <a:cs typeface="Calibri"/>
            </a:endParaRPr>
          </a:p>
          <a:p>
            <a:pPr>
              <a:lnSpc>
                <a:spcPct val="90000"/>
              </a:lnSpc>
              <a:spcBef>
                <a:spcPts val="1000"/>
              </a:spcBef>
            </a:pPr>
            <a:r>
              <a:rPr lang="en-US"/>
              <a:t>-is handwriting effective at school after an injury? Is typing more beneficial? </a:t>
            </a:r>
          </a:p>
          <a:p>
            <a:pPr>
              <a:lnSpc>
                <a:spcPct val="90000"/>
              </a:lnSpc>
              <a:spcBef>
                <a:spcPts val="1000"/>
              </a:spcBef>
            </a:pPr>
            <a:r>
              <a:rPr lang="en-US"/>
              <a:t>Does a patient have the fine motor endurance to complete assignments? </a:t>
            </a:r>
            <a:endParaRPr lang="en-US">
              <a:ea typeface="Calibri"/>
              <a:cs typeface="Calibri"/>
            </a:endParaRPr>
          </a:p>
          <a:p>
            <a:pPr>
              <a:lnSpc>
                <a:spcPct val="90000"/>
              </a:lnSpc>
              <a:spcBef>
                <a:spcPts val="1000"/>
              </a:spcBef>
            </a:pPr>
            <a:r>
              <a:rPr lang="en-US"/>
              <a:t>And then we are also looking at ADLs and IADLs. What does toileting look like? What does lunchtime and feeding look like? Is a patient able to return to their extracurricular school activities?</a:t>
            </a:r>
            <a:endParaRPr lang="en-US">
              <a:ea typeface="Calibri"/>
              <a:cs typeface="Calibri"/>
            </a:endParaRPr>
          </a:p>
          <a:p>
            <a:pPr>
              <a:lnSpc>
                <a:spcPct val="90000"/>
              </a:lnSpc>
              <a:spcBef>
                <a:spcPts val="1000"/>
              </a:spcBef>
            </a:pPr>
            <a:endParaRPr lang="en-US"/>
          </a:p>
          <a:p>
            <a:pPr>
              <a:lnSpc>
                <a:spcPct val="90000"/>
              </a:lnSpc>
              <a:spcBef>
                <a:spcPts val="1000"/>
              </a:spcBef>
            </a:pPr>
            <a:r>
              <a:rPr lang="en-US"/>
              <a:t>These are all common questions that we have frequent conversations about when looking at return to school. </a:t>
            </a:r>
            <a:endParaRPr lang="en-US">
              <a:ea typeface="Calibri"/>
              <a:cs typeface="Calibri"/>
            </a:endParaRPr>
          </a:p>
          <a:p>
            <a:pPr marL="171450" indent="-171450">
              <a:lnSpc>
                <a:spcPct val="90000"/>
              </a:lnSpc>
              <a:spcBef>
                <a:spcPts val="1000"/>
              </a:spcBef>
              <a:buFont typeface="Calibri"/>
              <a:buChar char="-"/>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975E69D6-E701-082A-EED2-7871D9BBF2CF}"/>
              </a:ext>
            </a:extLst>
          </p:cNvPr>
          <p:cNvSpPr>
            <a:spLocks noGrp="1"/>
          </p:cNvSpPr>
          <p:nvPr>
            <p:ph type="sldNum" sz="quarter" idx="5"/>
          </p:nvPr>
        </p:nvSpPr>
        <p:spPr/>
        <p:txBody>
          <a:bodyPr/>
          <a:lstStyle/>
          <a:p>
            <a:fld id="{E0749E99-3141-4A34-A9E4-F103223501E0}" type="slidenum">
              <a:rPr lang="en-US" smtClean="0"/>
              <a:t>10</a:t>
            </a:fld>
            <a:endParaRPr lang="en-US"/>
          </a:p>
        </p:txBody>
      </p:sp>
    </p:spTree>
    <p:extLst>
      <p:ext uri="{BB962C8B-B14F-4D97-AF65-F5344CB8AC3E}">
        <p14:creationId xmlns:p14="http://schemas.microsoft.com/office/powerpoint/2010/main" val="2855794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aseline="0">
                <a:solidFill>
                  <a:srgbClr val="92D050"/>
                </a:solidFill>
                <a:latin typeface="Century Gothic" panose="020B0502020202020204" pitchFamily="34" charset="0"/>
              </a:defRPr>
            </a:lvl1pPr>
          </a:lstStyle>
          <a:p>
            <a:r>
              <a:rPr lang="en-US"/>
              <a:t>Title - Century Gothic - 40</a:t>
            </a:r>
          </a:p>
        </p:txBody>
      </p:sp>
      <p:sp>
        <p:nvSpPr>
          <p:cNvPr id="3" name="Content Placeholder 2"/>
          <p:cNvSpPr>
            <a:spLocks noGrp="1"/>
          </p:cNvSpPr>
          <p:nvPr>
            <p:ph idx="1" hasCustomPrompt="1"/>
          </p:nvPr>
        </p:nvSpPr>
        <p:spPr/>
        <p:txBody>
          <a:bodyPr/>
          <a:lstStyle>
            <a:lvl1pPr>
              <a:defRPr baseline="0">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baseline="0">
                <a:latin typeface="Century Gothic" panose="020B0502020202020204" pitchFamily="34" charset="0"/>
              </a:defRPr>
            </a:lvl4pPr>
            <a:lvl5pPr>
              <a:defRPr>
                <a:latin typeface="Century Gothic" panose="020B0502020202020204" pitchFamily="34" charset="0"/>
              </a:defRPr>
            </a:lvl5pPr>
          </a:lstStyle>
          <a:p>
            <a:pPr lvl="0"/>
            <a:r>
              <a:rPr lang="en-US"/>
              <a:t>Century Gothic - 32</a:t>
            </a:r>
          </a:p>
          <a:p>
            <a:pPr lvl="1"/>
            <a:r>
              <a:rPr lang="en-US"/>
              <a:t>Century Gothic - 28</a:t>
            </a:r>
          </a:p>
          <a:p>
            <a:pPr lvl="2"/>
            <a:r>
              <a:rPr lang="en-US"/>
              <a:t>Century Gothic - 24</a:t>
            </a:r>
          </a:p>
          <a:p>
            <a:pPr lvl="3"/>
            <a:r>
              <a:rPr lang="en-US"/>
              <a:t>Century Gothic - 20</a:t>
            </a:r>
          </a:p>
          <a:p>
            <a:pPr lvl="4"/>
            <a:r>
              <a:rPr lang="en-US"/>
              <a:t>Century Gothic - 20</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9925064C-F050-43F8-8BD1-9CEB4BEDA66B}" type="datetime1">
              <a:rPr lang="en-US" smtClean="0">
                <a:solidFill>
                  <a:prstClr val="black"/>
                </a:solidFill>
              </a:rPr>
              <a:pPr/>
              <a:t>4/13/2026</a:t>
            </a:fld>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endParaRPr lang="en-US">
              <a:solidFill>
                <a:prstClr val="black"/>
              </a:solidFill>
            </a:endParaRP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65525" y="6289887"/>
            <a:ext cx="1844673" cy="49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7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rgbClr val="92D050"/>
                </a:solidFill>
                <a:latin typeface="Century Gothic" panose="020B0502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09E08EC0-8FD1-4B48-A7E6-FC3DD93FDD6A}" type="datetime1">
              <a:rPr lang="en-US" smtClean="0"/>
              <a:t>4/13/2026</a:t>
            </a:fld>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4750" y="63246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684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B0F0"/>
                </a:solidFill>
                <a:latin typeface="Century Gothic" panose="020B0502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78F03457-F66E-4D22-B72B-E139217CEBFF}" type="datetime1">
              <a:rPr lang="en-US" smtClean="0"/>
              <a:t>4/13/2026</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1574" y="6288193"/>
            <a:ext cx="1851025" cy="4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25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rgbClr val="92D050"/>
                </a:solidFill>
                <a:latin typeface="Century Gothic" panose="020B0502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54544147-DCF8-494F-BFFB-32D10631B198}" type="datetime1">
              <a:rPr lang="en-US" smtClean="0"/>
              <a:t>4/13/2026</a:t>
            </a:fld>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4750" y="6295378"/>
            <a:ext cx="1771650" cy="47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00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rgbClr val="92D050"/>
                </a:solidFill>
                <a:latin typeface="Century Gothic" panose="020B0502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447800"/>
            <a:ext cx="4040188" cy="727075"/>
          </a:xfrm>
        </p:spPr>
        <p:txBody>
          <a:bodyPr anchor="b"/>
          <a:lstStyle>
            <a:lvl1pPr marL="0" indent="0">
              <a:buNone/>
              <a:defRPr sz="2400" b="0">
                <a:solidFill>
                  <a:srgbClr val="00B0F0"/>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727075"/>
          </a:xfrm>
        </p:spPr>
        <p:txBody>
          <a:bodyPr anchor="b"/>
          <a:lstStyle>
            <a:lvl1pPr marL="0" indent="0">
              <a:buNone/>
              <a:defRPr sz="2400" b="0">
                <a:solidFill>
                  <a:srgbClr val="00B0F0"/>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E1F4ED7A-29A7-463E-BEEB-6696CC79E455}" type="datetime1">
              <a:rPr lang="en-US" smtClean="0"/>
              <a:t>4/13/2026</a:t>
            </a:fld>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4750" y="63246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4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516B12F4-63C2-4072-BD19-790A1E03A16D}" type="datetime1">
              <a:rPr lang="en-US" smtClean="0"/>
              <a:t>4/13/2026</a:t>
            </a:fld>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4750" y="63246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30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0">
                <a:solidFill>
                  <a:srgbClr val="92D050"/>
                </a:solidFill>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DBC76ED5-09B0-4C89-8F7D-D161D76E2324}" type="datetime1">
              <a:rPr lang="en-US" smtClean="0"/>
              <a:t>4/13/2026</a:t>
            </a:fld>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819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4750" y="63246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578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normAutofit/>
          </a:bodyPr>
          <a:lstStyle>
            <a:lvl1pPr algn="l">
              <a:defRPr sz="2000" b="0">
                <a:solidFill>
                  <a:srgbClr val="92D050"/>
                </a:solidFill>
                <a:latin typeface="Century Gothic" panose="020B0502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4EEF0CCB-6282-4BF9-B658-A05ADC312BBC}" type="datetime1">
              <a:rPr lang="en-US" smtClean="0"/>
              <a:t>4/13/2026</a:t>
            </a:fld>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fld id="{175E634A-7733-48B5-AC4F-A9090A80888F}" type="slidenum">
              <a:rPr lang="en-US" smtClean="0"/>
              <a:pPr/>
              <a:t>‹#›</a:t>
            </a:fld>
            <a:endParaRPr lang="en-US"/>
          </a:p>
        </p:txBody>
      </p:sp>
      <p:pic>
        <p:nvPicPr>
          <p:cNvPr id="92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714750" y="6324600"/>
            <a:ext cx="171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29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6000"/>
            <a:ext cx="7772400" cy="1470025"/>
          </a:xfrm>
        </p:spPr>
        <p:txBody>
          <a:bodyPr/>
          <a:lstStyle>
            <a:lvl1pPr>
              <a:defRPr sz="4000" b="1" baseline="0">
                <a:solidFill>
                  <a:srgbClr val="92D050"/>
                </a:solidFill>
                <a:latin typeface="Century Gothic" panose="020B0502020202020204" pitchFamily="34" charset="0"/>
              </a:defRPr>
            </a:lvl1pPr>
          </a:lstStyle>
          <a:p>
            <a:r>
              <a:rPr lang="en-US"/>
              <a:t>Title - Bold - Century Gothic - 40</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Century Gothic" panose="020B0502020202020204" pitchFamily="34" charset="0"/>
              </a:defRPr>
            </a:lvl1pPr>
          </a:lstStyle>
          <a:p>
            <a:fld id="{06ED81DA-A49F-499A-904C-7289F222760D}" type="datetime1">
              <a:rPr lang="en-US" smtClean="0"/>
              <a:t>4/13/2026</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Century Gothic" panose="020B0502020202020204" pitchFamily="34" charset="0"/>
              </a:defRPr>
            </a:lvl1pPr>
          </a:lstStyle>
          <a:p>
            <a:r>
              <a:rPr lang="en-US"/>
              <a:t>www.abiltykc.org</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2200" y="650930"/>
            <a:ext cx="4572000" cy="1447800"/>
          </a:xfrm>
          <a:prstGeom prst="rect">
            <a:avLst/>
          </a:prstGeom>
        </p:spPr>
      </p:pic>
    </p:spTree>
    <p:extLst>
      <p:ext uri="{BB962C8B-B14F-4D97-AF65-F5344CB8AC3E}">
        <p14:creationId xmlns:p14="http://schemas.microsoft.com/office/powerpoint/2010/main" val="610693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322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040978"/>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4" r:id="rId3"/>
    <p:sldLayoutId id="2147483665" r:id="rId4"/>
    <p:sldLayoutId id="2147483667" r:id="rId5"/>
    <p:sldLayoutId id="2147483668" r:id="rId6"/>
    <p:sldLayoutId id="2147483669" r:id="rId7"/>
    <p:sldLayoutId id="2147483726" r:id="rId8"/>
    <p:sldLayoutId id="2147483725" r:id="rId9"/>
    <p:sldLayoutId id="2147483727" r:id="rId10"/>
  </p:sldLayoutIdLst>
  <p:hf sldNum="0" hdr="0" dt="0"/>
  <p:txStyles>
    <p:titleStyle>
      <a:lvl1pPr algn="ctr" defTabSz="914400" rtl="0" eaLnBrk="1" latinLnBrk="0" hangingPunct="1">
        <a:spcBef>
          <a:spcPct val="0"/>
        </a:spcBef>
        <a:buNone/>
        <a:defRPr sz="4000" kern="1200">
          <a:solidFill>
            <a:srgbClr val="92D050"/>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customXml" Target="../ink/ink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customXml" Target="../ink/ink1.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0"/>
              <a:t>Brain Injury Effects on School-age Students and Impact on Learning</a:t>
            </a:r>
            <a:endParaRPr lang="en-US">
              <a:latin typeface="Century Gothic"/>
            </a:endParaRPr>
          </a:p>
        </p:txBody>
      </p:sp>
    </p:spTree>
    <p:extLst>
      <p:ext uri="{BB962C8B-B14F-4D97-AF65-F5344CB8AC3E}">
        <p14:creationId xmlns:p14="http://schemas.microsoft.com/office/powerpoint/2010/main" val="177345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2A292-C369-8A09-991E-781A22897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987CC-CA4D-78A1-22F6-AC24D9E5BD43}"/>
              </a:ext>
            </a:extLst>
          </p:cNvPr>
          <p:cNvSpPr>
            <a:spLocks noGrp="1"/>
          </p:cNvSpPr>
          <p:nvPr>
            <p:ph type="title"/>
          </p:nvPr>
        </p:nvSpPr>
        <p:spPr>
          <a:xfrm>
            <a:off x="457200" y="330667"/>
            <a:ext cx="8229600" cy="1143000"/>
          </a:xfrm>
        </p:spPr>
        <p:txBody>
          <a:bodyPr>
            <a:normAutofit fontScale="90000"/>
          </a:bodyPr>
          <a:lstStyle/>
          <a:p>
            <a:r>
              <a:rPr lang="en-US" sz="4400">
                <a:latin typeface="Century Gothic"/>
              </a:rPr>
              <a:t> </a:t>
            </a:r>
            <a:r>
              <a:rPr lang="en-US" sz="3100">
                <a:latin typeface="Century Gothic"/>
              </a:rPr>
              <a:t>Discipline specific overview: </a:t>
            </a:r>
            <a:br>
              <a:rPr lang="en-US" sz="3100">
                <a:latin typeface="Century Gothic"/>
              </a:rPr>
            </a:br>
            <a:r>
              <a:rPr lang="en-US" sz="3100">
                <a:latin typeface="Century Gothic"/>
              </a:rPr>
              <a:t>Learning in relation to motor skill development </a:t>
            </a:r>
            <a:endParaRPr lang="en-US" sz="3100">
              <a:solidFill>
                <a:srgbClr val="000000"/>
              </a:solidFill>
              <a:latin typeface="Century Gothic"/>
            </a:endParaRPr>
          </a:p>
        </p:txBody>
      </p:sp>
      <p:sp>
        <p:nvSpPr>
          <p:cNvPr id="3" name="Content Placeholder 2">
            <a:extLst>
              <a:ext uri="{FF2B5EF4-FFF2-40B4-BE49-F238E27FC236}">
                <a16:creationId xmlns:a16="http://schemas.microsoft.com/office/drawing/2014/main" id="{6CFF878F-5E7C-A412-6B9E-B00B15BDF9E1}"/>
              </a:ext>
            </a:extLst>
          </p:cNvPr>
          <p:cNvSpPr>
            <a:spLocks noGrp="1"/>
          </p:cNvSpPr>
          <p:nvPr>
            <p:ph idx="1"/>
          </p:nvPr>
        </p:nvSpPr>
        <p:spPr/>
        <p:txBody>
          <a:bodyPr vert="horz" lIns="91440" tIns="45720" rIns="91440" bIns="45720" rtlCol="0" anchor="t">
            <a:normAutofit/>
          </a:bodyPr>
          <a:lstStyle/>
          <a:p>
            <a:pPr>
              <a:lnSpc>
                <a:spcPct val="90000"/>
              </a:lnSpc>
              <a:spcBef>
                <a:spcPts val="1000"/>
              </a:spcBef>
              <a:buFont typeface="Courier New,monospace" panose="020B0604020202020204" pitchFamily="34" charset="0"/>
              <a:buChar char="o"/>
            </a:pPr>
            <a:endParaRPr lang="en-US" sz="2600"/>
          </a:p>
          <a:p>
            <a:pPr>
              <a:lnSpc>
                <a:spcPct val="90000"/>
              </a:lnSpc>
              <a:spcBef>
                <a:spcPts val="1000"/>
              </a:spcBef>
            </a:pPr>
            <a:r>
              <a:rPr lang="en-US" sz="2600" b="1"/>
              <a:t>Physical Therapy</a:t>
            </a:r>
          </a:p>
          <a:p>
            <a:pPr lvl="1">
              <a:lnSpc>
                <a:spcPct val="90000"/>
              </a:lnSpc>
              <a:spcBef>
                <a:spcPts val="500"/>
              </a:spcBef>
              <a:buFont typeface="Arial" panose="020B0604020202020204" pitchFamily="34" charset="0"/>
              <a:buChar char="•"/>
            </a:pPr>
            <a:r>
              <a:rPr lang="en-US" sz="2200"/>
              <a:t>Gross Motor Deficits</a:t>
            </a:r>
          </a:p>
          <a:p>
            <a:pPr lvl="1">
              <a:lnSpc>
                <a:spcPct val="90000"/>
              </a:lnSpc>
              <a:spcBef>
                <a:spcPts val="500"/>
              </a:spcBef>
              <a:buFont typeface="Arial" panose="020B0604020202020204" pitchFamily="34" charset="0"/>
              <a:buChar char="•"/>
            </a:pPr>
            <a:r>
              <a:rPr lang="en-US" sz="2200"/>
              <a:t>Strength/Endurance</a:t>
            </a:r>
          </a:p>
          <a:p>
            <a:pPr lvl="1">
              <a:lnSpc>
                <a:spcPct val="90000"/>
              </a:lnSpc>
              <a:spcBef>
                <a:spcPts val="500"/>
              </a:spcBef>
              <a:buFont typeface="Arial" panose="020B0604020202020204" pitchFamily="34" charset="0"/>
              <a:buChar char="•"/>
            </a:pPr>
            <a:endParaRPr lang="en-US" sz="2200"/>
          </a:p>
          <a:p>
            <a:pPr>
              <a:lnSpc>
                <a:spcPct val="90000"/>
              </a:lnSpc>
              <a:spcBef>
                <a:spcPts val="1000"/>
              </a:spcBef>
            </a:pPr>
            <a:r>
              <a:rPr lang="en-US" sz="2600" b="1"/>
              <a:t>Occupational Therapy</a:t>
            </a:r>
          </a:p>
          <a:p>
            <a:pPr lvl="1">
              <a:lnSpc>
                <a:spcPct val="90000"/>
              </a:lnSpc>
              <a:spcBef>
                <a:spcPts val="500"/>
              </a:spcBef>
              <a:buFont typeface="Arial" panose="020B0604020202020204" pitchFamily="34" charset="0"/>
              <a:buChar char="•"/>
            </a:pPr>
            <a:r>
              <a:rPr lang="en-US" sz="2200"/>
              <a:t>Vision Deficits</a:t>
            </a:r>
          </a:p>
          <a:p>
            <a:pPr lvl="1">
              <a:lnSpc>
                <a:spcPct val="90000"/>
              </a:lnSpc>
              <a:spcBef>
                <a:spcPts val="500"/>
              </a:spcBef>
              <a:buFont typeface="Arial" panose="020B0604020202020204" pitchFamily="34" charset="0"/>
              <a:buChar char="•"/>
            </a:pPr>
            <a:r>
              <a:rPr lang="en-US" sz="2200"/>
              <a:t>Fine Motor Control</a:t>
            </a:r>
            <a:endParaRPr lang="en-US"/>
          </a:p>
          <a:p>
            <a:pPr lvl="1">
              <a:lnSpc>
                <a:spcPct val="90000"/>
              </a:lnSpc>
              <a:spcBef>
                <a:spcPts val="500"/>
              </a:spcBef>
              <a:buFont typeface="Arial" panose="020B0604020202020204" pitchFamily="34" charset="0"/>
              <a:buChar char="•"/>
            </a:pPr>
            <a:r>
              <a:rPr lang="en-US" sz="2200"/>
              <a:t>ADLs/IADLs</a:t>
            </a:r>
          </a:p>
          <a:p>
            <a:endParaRPr lang="en-US"/>
          </a:p>
        </p:txBody>
      </p:sp>
    </p:spTree>
    <p:extLst>
      <p:ext uri="{BB962C8B-B14F-4D97-AF65-F5344CB8AC3E}">
        <p14:creationId xmlns:p14="http://schemas.microsoft.com/office/powerpoint/2010/main" val="2500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617A-2A71-0DAE-62DD-B933BF10C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C1195-DB37-6A72-2BB0-D209A7072C8C}"/>
              </a:ext>
            </a:extLst>
          </p:cNvPr>
          <p:cNvSpPr>
            <a:spLocks noGrp="1"/>
          </p:cNvSpPr>
          <p:nvPr>
            <p:ph type="title"/>
          </p:nvPr>
        </p:nvSpPr>
        <p:spPr>
          <a:xfrm>
            <a:off x="457200" y="330667"/>
            <a:ext cx="8229600" cy="1143000"/>
          </a:xfrm>
        </p:spPr>
        <p:txBody>
          <a:bodyPr>
            <a:normAutofit/>
          </a:bodyPr>
          <a:lstStyle/>
          <a:p>
            <a:r>
              <a:rPr lang="en-US" sz="2800">
                <a:latin typeface="Century Gothic"/>
              </a:rPr>
              <a:t>Discipline specific overview: </a:t>
            </a:r>
            <a:br>
              <a:rPr lang="en-US" sz="2800">
                <a:latin typeface="Century Gothic"/>
              </a:rPr>
            </a:br>
            <a:r>
              <a:rPr lang="en-US" sz="2800" b="1">
                <a:latin typeface="Century Gothic"/>
              </a:rPr>
              <a:t>Speech and Language Therapy</a:t>
            </a:r>
          </a:p>
        </p:txBody>
      </p:sp>
      <p:sp>
        <p:nvSpPr>
          <p:cNvPr id="3" name="Content Placeholder 2">
            <a:extLst>
              <a:ext uri="{FF2B5EF4-FFF2-40B4-BE49-F238E27FC236}">
                <a16:creationId xmlns:a16="http://schemas.microsoft.com/office/drawing/2014/main" id="{4337C1C4-0B2C-7A39-95AF-D9B15558751C}"/>
              </a:ext>
            </a:extLst>
          </p:cNvPr>
          <p:cNvSpPr>
            <a:spLocks noGrp="1"/>
          </p:cNvSpPr>
          <p:nvPr>
            <p:ph idx="1"/>
          </p:nvPr>
        </p:nvSpPr>
        <p:spPr/>
        <p:txBody>
          <a:bodyPr vert="horz" lIns="91440" tIns="45720" rIns="91440" bIns="45720" rtlCol="0" anchor="t">
            <a:normAutofit/>
          </a:bodyPr>
          <a:lstStyle/>
          <a:p>
            <a:pPr marL="0" indent="0" algn="ctr">
              <a:lnSpc>
                <a:spcPct val="90000"/>
              </a:lnSpc>
              <a:spcBef>
                <a:spcPts val="1000"/>
              </a:spcBef>
              <a:buNone/>
            </a:pPr>
            <a:r>
              <a:rPr lang="en-US" sz="2400" b="1">
                <a:latin typeface="Century Gothic"/>
              </a:rPr>
              <a:t>Largest area of crossover within educational setting</a:t>
            </a:r>
            <a:endParaRPr lang="en-US"/>
          </a:p>
          <a:p>
            <a:pPr marL="0" indent="0">
              <a:lnSpc>
                <a:spcPct val="90000"/>
              </a:lnSpc>
              <a:spcBef>
                <a:spcPts val="1000"/>
              </a:spcBef>
              <a:buNone/>
            </a:pPr>
            <a:endParaRPr lang="en-US" sz="2400">
              <a:latin typeface="Century Gothic"/>
            </a:endParaRPr>
          </a:p>
          <a:p>
            <a:pPr>
              <a:lnSpc>
                <a:spcPct val="90000"/>
              </a:lnSpc>
              <a:spcBef>
                <a:spcPts val="1000"/>
              </a:spcBef>
            </a:pPr>
            <a:r>
              <a:rPr lang="en-US" sz="2400">
                <a:latin typeface="Century Gothic"/>
              </a:rPr>
              <a:t>Overall cognitive skills &amp; memory</a:t>
            </a:r>
            <a:endParaRPr lang="en-US"/>
          </a:p>
          <a:p>
            <a:pPr lvl="1">
              <a:lnSpc>
                <a:spcPct val="90000"/>
              </a:lnSpc>
              <a:spcBef>
                <a:spcPts val="1000"/>
              </a:spcBef>
              <a:buFont typeface="Courier New" panose="020B0604020202020204" pitchFamily="34" charset="0"/>
              <a:buChar char="o"/>
            </a:pPr>
            <a:r>
              <a:rPr lang="en-US" sz="2000">
                <a:latin typeface="Century Gothic"/>
              </a:rPr>
              <a:t>Short-term, long-term, working memory</a:t>
            </a:r>
            <a:endParaRPr lang="en-US">
              <a:latin typeface="Century Gothic"/>
            </a:endParaRPr>
          </a:p>
          <a:p>
            <a:pPr lvl="1">
              <a:lnSpc>
                <a:spcPct val="90000"/>
              </a:lnSpc>
              <a:spcBef>
                <a:spcPts val="1000"/>
              </a:spcBef>
              <a:buFont typeface="Courier New" panose="020B0604020202020204" pitchFamily="34" charset="0"/>
              <a:buChar char="o"/>
            </a:pPr>
            <a:r>
              <a:rPr lang="en-US" sz="2000">
                <a:latin typeface="Century Gothic"/>
              </a:rPr>
              <a:t>Social/Emotional Learning at the elementary level (re-teaching in the older grades)</a:t>
            </a:r>
            <a:endParaRPr lang="en-US" sz="2000"/>
          </a:p>
          <a:p>
            <a:pPr lvl="1">
              <a:lnSpc>
                <a:spcPct val="90000"/>
              </a:lnSpc>
              <a:spcBef>
                <a:spcPts val="1000"/>
              </a:spcBef>
              <a:buFont typeface="Courier New" panose="020B0604020202020204" pitchFamily="34" charset="0"/>
              <a:buChar char="o"/>
            </a:pPr>
            <a:r>
              <a:rPr lang="en-US" sz="2000">
                <a:latin typeface="Century Gothic"/>
              </a:rPr>
              <a:t>Intelligibility- school’s general viewpoint of SLP scope</a:t>
            </a:r>
          </a:p>
          <a:p>
            <a:pPr lvl="2">
              <a:lnSpc>
                <a:spcPct val="90000"/>
              </a:lnSpc>
              <a:spcBef>
                <a:spcPts val="1000"/>
              </a:spcBef>
              <a:buFont typeface="Wingdings" panose="020B0604020202020204" pitchFamily="34" charset="0"/>
              <a:buChar char="§"/>
            </a:pPr>
            <a:r>
              <a:rPr lang="en-US" sz="2000">
                <a:latin typeface="Century Gothic"/>
              </a:rPr>
              <a:t>Assistive technology involvement (implementation/training for school)</a:t>
            </a:r>
            <a:endParaRPr lang="en-US" sz="2000">
              <a:highlight>
                <a:srgbClr val="FFFF00"/>
              </a:highlight>
              <a:latin typeface="Century Gothic"/>
            </a:endParaRPr>
          </a:p>
          <a:p>
            <a:endParaRPr lang="en-US"/>
          </a:p>
        </p:txBody>
      </p:sp>
    </p:spTree>
    <p:extLst>
      <p:ext uri="{BB962C8B-B14F-4D97-AF65-F5344CB8AC3E}">
        <p14:creationId xmlns:p14="http://schemas.microsoft.com/office/powerpoint/2010/main" val="1554604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F9EE-1453-840E-F3E9-F0800874486E}"/>
              </a:ext>
            </a:extLst>
          </p:cNvPr>
          <p:cNvSpPr>
            <a:spLocks noGrp="1"/>
          </p:cNvSpPr>
          <p:nvPr>
            <p:ph type="title"/>
          </p:nvPr>
        </p:nvSpPr>
        <p:spPr>
          <a:xfrm>
            <a:off x="-431893" y="2991"/>
            <a:ext cx="9251576" cy="5048808"/>
          </a:xfrm>
        </p:spPr>
        <p:txBody>
          <a:bodyPr vert="horz" lIns="91440" tIns="45720" rIns="91440" bIns="45720" rtlCol="0" anchor="t">
            <a:noAutofit/>
          </a:bodyPr>
          <a:lstStyle/>
          <a:p>
            <a:pPr marL="1085850" lvl="2" indent="-171450" algn="ctr">
              <a:lnSpc>
                <a:spcPct val="90000"/>
              </a:lnSpc>
              <a:spcBef>
                <a:spcPts val="500"/>
              </a:spcBef>
            </a:pPr>
            <a:r>
              <a:rPr lang="en-US" sz="4000">
                <a:solidFill>
                  <a:srgbClr val="92D050"/>
                </a:solidFill>
                <a:latin typeface="Calibri"/>
                <a:ea typeface="Calibri"/>
                <a:cs typeface="Calibri"/>
              </a:rPr>
              <a:t>"Silent Epidemic“</a:t>
            </a:r>
            <a:br>
              <a:rPr lang="en-US" sz="4000">
                <a:latin typeface="Calibri"/>
                <a:ea typeface="Calibri"/>
                <a:cs typeface="Calibri"/>
              </a:rPr>
            </a:br>
            <a:r>
              <a:rPr lang="en-US" sz="2800">
                <a:solidFill>
                  <a:schemeClr val="tx2">
                    <a:lumMod val="60000"/>
                    <a:lumOff val="40000"/>
                  </a:schemeClr>
                </a:solidFill>
                <a:latin typeface="Calibri"/>
                <a:ea typeface="Calibri"/>
                <a:cs typeface="Calibri"/>
              </a:rPr>
              <a:t>Learning in relation to communication/cognitive deficits that are more difficult for schools to understand and support</a:t>
            </a:r>
          </a:p>
          <a:p>
            <a:pPr marL="2000250" lvl="4" indent="-171450">
              <a:lnSpc>
                <a:spcPct val="90000"/>
              </a:lnSpc>
              <a:spcBef>
                <a:spcPts val="500"/>
              </a:spcBef>
            </a:pPr>
            <a:endParaRPr lang="en-US" sz="1200">
              <a:solidFill>
                <a:srgbClr val="444444"/>
              </a:solidFill>
              <a:latin typeface="Calibri"/>
              <a:ea typeface="Calibri"/>
              <a:cs typeface="Calibri"/>
            </a:endParaRPr>
          </a:p>
          <a:p>
            <a:pPr>
              <a:lnSpc>
                <a:spcPct val="90000"/>
              </a:lnSpc>
              <a:spcBef>
                <a:spcPts val="1000"/>
              </a:spcBef>
            </a:pPr>
            <a:endParaRPr lang="en-US" sz="1200" b="0">
              <a:solidFill>
                <a:srgbClr val="444444"/>
              </a:solidFill>
              <a:latin typeface="Calibri"/>
              <a:ea typeface="Calibri"/>
              <a:cs typeface="Calibri"/>
            </a:endParaRPr>
          </a:p>
          <a:p>
            <a:pPr>
              <a:spcBef>
                <a:spcPts val="0"/>
              </a:spcBef>
            </a:pPr>
            <a:endParaRPr lang="en-US" sz="1200" b="0">
              <a:solidFill>
                <a:srgbClr val="444444"/>
              </a:solidFill>
              <a:latin typeface="Calibri"/>
              <a:ea typeface="Calibri"/>
              <a:cs typeface="Calibri"/>
            </a:endParaRPr>
          </a:p>
          <a:p>
            <a:endParaRPr lang="en-US"/>
          </a:p>
        </p:txBody>
      </p:sp>
      <p:pic>
        <p:nvPicPr>
          <p:cNvPr id="4" name="Picture 3" descr="No photo description available.">
            <a:extLst>
              <a:ext uri="{FF2B5EF4-FFF2-40B4-BE49-F238E27FC236}">
                <a16:creationId xmlns:a16="http://schemas.microsoft.com/office/drawing/2014/main" id="{CE9F084F-2C38-723C-6647-BDFF521A6B77}"/>
              </a:ext>
            </a:extLst>
          </p:cNvPr>
          <p:cNvPicPr>
            <a:picLocks noChangeAspect="1"/>
          </p:cNvPicPr>
          <p:nvPr/>
        </p:nvPicPr>
        <p:blipFill>
          <a:blip r:embed="rId3"/>
          <a:stretch>
            <a:fillRect/>
          </a:stretch>
        </p:blipFill>
        <p:spPr>
          <a:xfrm>
            <a:off x="2558862" y="2218205"/>
            <a:ext cx="4015067" cy="3445809"/>
          </a:xfrm>
          <a:prstGeom prst="rect">
            <a:avLst/>
          </a:prstGeom>
        </p:spPr>
      </p:pic>
    </p:spTree>
    <p:extLst>
      <p:ext uri="{BB962C8B-B14F-4D97-AF65-F5344CB8AC3E}">
        <p14:creationId xmlns:p14="http://schemas.microsoft.com/office/powerpoint/2010/main" val="215558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4DC95-025C-E62E-ADB4-32BF357BB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8E9EA-D2A9-2268-6F43-408FACAD4AE6}"/>
              </a:ext>
            </a:extLst>
          </p:cNvPr>
          <p:cNvSpPr>
            <a:spLocks noGrp="1"/>
          </p:cNvSpPr>
          <p:nvPr>
            <p:ph type="title"/>
          </p:nvPr>
        </p:nvSpPr>
        <p:spPr>
          <a:xfrm>
            <a:off x="457200" y="274638"/>
            <a:ext cx="8229600" cy="1143000"/>
          </a:xfrm>
        </p:spPr>
        <p:txBody>
          <a:bodyPr vert="horz" lIns="91440" tIns="45720" rIns="91440" bIns="45720" rtlCol="0" anchor="ctr">
            <a:normAutofit/>
          </a:bodyPr>
          <a:lstStyle/>
          <a:p>
            <a:r>
              <a:rPr lang="en-US" kern="1200">
                <a:latin typeface="Century Gothic" panose="020B0502020202020204" pitchFamily="34" charset="0"/>
                <a:ea typeface="+mj-ea"/>
                <a:cs typeface="+mj-cs"/>
              </a:rPr>
              <a:t> Other Considerations</a:t>
            </a:r>
          </a:p>
        </p:txBody>
      </p:sp>
      <p:sp>
        <p:nvSpPr>
          <p:cNvPr id="3" name="Content Placeholder 2">
            <a:extLst>
              <a:ext uri="{FF2B5EF4-FFF2-40B4-BE49-F238E27FC236}">
                <a16:creationId xmlns:a16="http://schemas.microsoft.com/office/drawing/2014/main" id="{2154B012-3197-CA7E-5999-59D7542157DF}"/>
              </a:ext>
            </a:extLst>
          </p:cNvPr>
          <p:cNvSpPr>
            <a:spLocks noGrp="1"/>
          </p:cNvSpPr>
          <p:nvPr>
            <p:ph type="body" idx="1"/>
          </p:nvPr>
        </p:nvSpPr>
        <p:spPr>
          <a:xfrm>
            <a:off x="457200" y="1447800"/>
            <a:ext cx="4040188" cy="727075"/>
          </a:xfrm>
        </p:spPr>
        <p:txBody>
          <a:bodyPr vert="horz" lIns="91440" tIns="45720" rIns="91440" bIns="45720" rtlCol="0" anchor="b">
            <a:normAutofit fontScale="92500"/>
          </a:bodyPr>
          <a:lstStyle/>
          <a:p>
            <a:endParaRPr lang="en-US" b="0" kern="1200">
              <a:latin typeface="Century Gothic" panose="020B0502020202020204" pitchFamily="34" charset="0"/>
              <a:ea typeface="+mn-ea"/>
              <a:cs typeface="+mn-cs"/>
            </a:endParaRPr>
          </a:p>
          <a:p>
            <a:endParaRPr lang="en-US" b="0" kern="1200">
              <a:latin typeface="Century Gothic" panose="020B0502020202020204" pitchFamily="34" charset="0"/>
              <a:ea typeface="+mn-ea"/>
              <a:cs typeface="+mn-cs"/>
            </a:endParaRPr>
          </a:p>
        </p:txBody>
      </p:sp>
      <p:pic>
        <p:nvPicPr>
          <p:cNvPr id="12" name="Content Placeholder 11" descr="A line drawing of a line and a line drawing of a line">
            <a:extLst>
              <a:ext uri="{FF2B5EF4-FFF2-40B4-BE49-F238E27FC236}">
                <a16:creationId xmlns:a16="http://schemas.microsoft.com/office/drawing/2014/main" id="{B7F694BB-6FDA-5DCE-6B47-21F7F1C7288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2383274"/>
            <a:ext cx="4040188" cy="3086254"/>
          </a:xfrm>
        </p:spPr>
      </p:pic>
      <p:sp>
        <p:nvSpPr>
          <p:cNvPr id="13" name="Text Placeholder 4">
            <a:extLst>
              <a:ext uri="{FF2B5EF4-FFF2-40B4-BE49-F238E27FC236}">
                <a16:creationId xmlns:a16="http://schemas.microsoft.com/office/drawing/2014/main" id="{8A88348B-F3A7-16C0-625C-81D34E013D77}"/>
              </a:ext>
            </a:extLst>
          </p:cNvPr>
          <p:cNvSpPr>
            <a:spLocks noGrp="1"/>
          </p:cNvSpPr>
          <p:nvPr>
            <p:ph type="body" sz="quarter" idx="3"/>
          </p:nvPr>
        </p:nvSpPr>
        <p:spPr>
          <a:xfrm>
            <a:off x="4645025" y="1447800"/>
            <a:ext cx="4041775" cy="727075"/>
          </a:xfrm>
        </p:spPr>
        <p:txBody>
          <a:bodyPr>
            <a:normAutofit fontScale="92500"/>
          </a:bodyPr>
          <a:lstStyle/>
          <a:p>
            <a:r>
              <a:rPr lang="en-US"/>
              <a:t>Path to success is not linear</a:t>
            </a:r>
          </a:p>
        </p:txBody>
      </p:sp>
      <p:graphicFrame>
        <p:nvGraphicFramePr>
          <p:cNvPr id="8" name="Content Placeholder 2">
            <a:extLst>
              <a:ext uri="{FF2B5EF4-FFF2-40B4-BE49-F238E27FC236}">
                <a16:creationId xmlns:a16="http://schemas.microsoft.com/office/drawing/2014/main" id="{585DF6D3-66B1-0D83-8CFE-B8F6D96BFDDD}"/>
              </a:ext>
            </a:extLst>
          </p:cNvPr>
          <p:cNvGraphicFramePr/>
          <p:nvPr>
            <p:extLst>
              <p:ext uri="{D42A27DB-BD31-4B8C-83A1-F6EECF244321}">
                <p14:modId xmlns:p14="http://schemas.microsoft.com/office/powerpoint/2010/main" val="3041637505"/>
              </p:ext>
            </p:extLst>
          </p:nvPr>
        </p:nvGraphicFramePr>
        <p:xfrm>
          <a:off x="4645025" y="2174875"/>
          <a:ext cx="4041775" cy="3951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6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8E14-FB99-A1D4-0FD2-31B26E8A87C5}"/>
              </a:ext>
            </a:extLst>
          </p:cNvPr>
          <p:cNvSpPr>
            <a:spLocks noGrp="1"/>
          </p:cNvSpPr>
          <p:nvPr>
            <p:ph type="title"/>
          </p:nvPr>
        </p:nvSpPr>
        <p:spPr/>
        <p:txBody>
          <a:bodyPr>
            <a:normAutofit/>
          </a:bodyPr>
          <a:lstStyle/>
          <a:p>
            <a:r>
              <a:rPr lang="en-US">
                <a:latin typeface="Century Gothic"/>
              </a:rPr>
              <a:t>Perspective Matters </a:t>
            </a:r>
            <a:br>
              <a:rPr lang="en-US"/>
            </a:br>
            <a:r>
              <a:rPr lang="en-US" sz="2000">
                <a:solidFill>
                  <a:schemeClr val="tx1"/>
                </a:solidFill>
                <a:latin typeface="Century Gothic"/>
              </a:rPr>
              <a:t>Perspectives to consider to shape a successful re-entry</a:t>
            </a:r>
            <a:endParaRPr lang="en-US" sz="2000">
              <a:solidFill>
                <a:schemeClr val="tx1"/>
              </a:solidFill>
            </a:endParaRPr>
          </a:p>
        </p:txBody>
      </p:sp>
      <p:pic>
        <p:nvPicPr>
          <p:cNvPr id="7" name="Content Placeholder 6" descr="A collage of people and a school&#10;&#10;AI-generated content may be incorrect.">
            <a:extLst>
              <a:ext uri="{FF2B5EF4-FFF2-40B4-BE49-F238E27FC236}">
                <a16:creationId xmlns:a16="http://schemas.microsoft.com/office/drawing/2014/main" id="{6138A8D4-6317-4800-94E2-5B1CAFE36BBC}"/>
              </a:ext>
            </a:extLst>
          </p:cNvPr>
          <p:cNvPicPr>
            <a:picLocks noGrp="1" noChangeAspect="1"/>
          </p:cNvPicPr>
          <p:nvPr>
            <p:ph idx="1"/>
          </p:nvPr>
        </p:nvPicPr>
        <p:blipFill>
          <a:blip r:embed="rId3"/>
          <a:stretch>
            <a:fillRect/>
          </a:stretch>
        </p:blipFill>
        <p:spPr>
          <a:xfrm>
            <a:off x="1133702" y="1618200"/>
            <a:ext cx="6876595" cy="4525963"/>
          </a:xfrm>
          <a:prstGeom prst="rect">
            <a:avLst/>
          </a:prstGeom>
        </p:spPr>
      </p:pic>
    </p:spTree>
    <p:extLst>
      <p:ext uri="{BB962C8B-B14F-4D97-AF65-F5344CB8AC3E}">
        <p14:creationId xmlns:p14="http://schemas.microsoft.com/office/powerpoint/2010/main" val="1691095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E05C1-9ADF-9EDD-99D8-1F5A0B229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BCBAE-E541-FBEB-DC93-F9531A48F675}"/>
              </a:ext>
            </a:extLst>
          </p:cNvPr>
          <p:cNvSpPr>
            <a:spLocks noGrp="1"/>
          </p:cNvSpPr>
          <p:nvPr>
            <p:ph type="title"/>
          </p:nvPr>
        </p:nvSpPr>
        <p:spPr>
          <a:xfrm>
            <a:off x="457200" y="-4762"/>
            <a:ext cx="8229600" cy="1143000"/>
          </a:xfrm>
        </p:spPr>
        <p:txBody>
          <a:bodyPr vert="horz" lIns="91440" tIns="45720" rIns="91440" bIns="45720" rtlCol="0" anchor="ctr">
            <a:normAutofit/>
          </a:bodyPr>
          <a:lstStyle/>
          <a:p>
            <a:r>
              <a:rPr lang="en-US" kern="1200">
                <a:latin typeface="Century Gothic"/>
              </a:rPr>
              <a:t> Mental Health</a:t>
            </a:r>
            <a:endParaRPr lang="en-US" kern="1200">
              <a:latin typeface="Century Gothic" panose="020B0502020202020204" pitchFamily="34" charset="0"/>
              <a:ea typeface="+mj-ea"/>
              <a:cs typeface="+mj-cs"/>
            </a:endParaRPr>
          </a:p>
        </p:txBody>
      </p:sp>
      <p:sp>
        <p:nvSpPr>
          <p:cNvPr id="3" name="Content Placeholder 2">
            <a:extLst>
              <a:ext uri="{FF2B5EF4-FFF2-40B4-BE49-F238E27FC236}">
                <a16:creationId xmlns:a16="http://schemas.microsoft.com/office/drawing/2014/main" id="{7FD98D78-05B9-B06C-1FBA-E8B916C3BBF8}"/>
              </a:ext>
            </a:extLst>
          </p:cNvPr>
          <p:cNvSpPr>
            <a:spLocks noGrp="1"/>
          </p:cNvSpPr>
          <p:nvPr>
            <p:ph type="body" idx="1"/>
          </p:nvPr>
        </p:nvSpPr>
        <p:spPr>
          <a:xfrm>
            <a:off x="4911947" y="980995"/>
            <a:ext cx="4040188" cy="1143000"/>
          </a:xfrm>
        </p:spPr>
        <p:txBody>
          <a:bodyPr vert="horz" lIns="91440" tIns="45720" rIns="91440" bIns="45720" rtlCol="0" anchor="b">
            <a:normAutofit fontScale="55000" lnSpcReduction="20000"/>
          </a:bodyPr>
          <a:lstStyle/>
          <a:p>
            <a:endParaRPr lang="en-US" b="0" kern="1200">
              <a:latin typeface="Century Gothic" panose="020B0502020202020204" pitchFamily="34" charset="0"/>
              <a:ea typeface="+mn-ea"/>
              <a:cs typeface="+mn-cs"/>
            </a:endParaRPr>
          </a:p>
          <a:p>
            <a:r>
              <a:rPr lang="en-US" sz="3800"/>
              <a:t>BI recovery adds more depth to youth mental health struggles of today</a:t>
            </a:r>
          </a:p>
          <a:p>
            <a:endParaRPr lang="en-US" b="0" kern="1200">
              <a:latin typeface="Century Gothic" panose="020B0502020202020204" pitchFamily="34" charset="0"/>
              <a:ea typeface="+mn-ea"/>
              <a:cs typeface="+mn-cs"/>
            </a:endParaRPr>
          </a:p>
        </p:txBody>
      </p:sp>
      <p:pic>
        <p:nvPicPr>
          <p:cNvPr id="8" name="Picture 7" descr="A cartoon character sitting on a red couch&#10;&#10;AI-generated content may be incorrect.">
            <a:extLst>
              <a:ext uri="{FF2B5EF4-FFF2-40B4-BE49-F238E27FC236}">
                <a16:creationId xmlns:a16="http://schemas.microsoft.com/office/drawing/2014/main" id="{5D12DF70-0B7C-C3D3-5C25-C19426F1CDE7}"/>
              </a:ext>
            </a:extLst>
          </p:cNvPr>
          <p:cNvPicPr>
            <a:picLocks noChangeAspect="1"/>
          </p:cNvPicPr>
          <p:nvPr/>
        </p:nvPicPr>
        <p:blipFill>
          <a:blip r:embed="rId3">
            <a:extLst>
              <a:ext uri="{28A0092B-C50C-407E-A947-70E740481C1C}">
                <a14:useLocalDpi xmlns:a14="http://schemas.microsoft.com/office/drawing/2010/main" val="0"/>
              </a:ext>
            </a:extLst>
          </a:blip>
          <a:srcRect l="5572" r="5572"/>
          <a:stretch>
            <a:fillRect/>
          </a:stretch>
        </p:blipFill>
        <p:spPr>
          <a:xfrm>
            <a:off x="419100" y="1968627"/>
            <a:ext cx="4154488" cy="2451247"/>
          </a:xfrm>
          <a:prstGeom prst="rect">
            <a:avLst/>
          </a:prstGeom>
          <a:noFill/>
        </p:spPr>
      </p:pic>
      <p:sp>
        <p:nvSpPr>
          <p:cNvPr id="21" name="Text Placeholder 4">
            <a:extLst>
              <a:ext uri="{FF2B5EF4-FFF2-40B4-BE49-F238E27FC236}">
                <a16:creationId xmlns:a16="http://schemas.microsoft.com/office/drawing/2014/main" id="{699CA306-0ECC-8748-BFB0-EC186F96E3C0}"/>
              </a:ext>
            </a:extLst>
          </p:cNvPr>
          <p:cNvSpPr>
            <a:spLocks noGrp="1"/>
          </p:cNvSpPr>
          <p:nvPr>
            <p:ph type="body" sz="quarter" idx="3"/>
          </p:nvPr>
        </p:nvSpPr>
        <p:spPr>
          <a:xfrm>
            <a:off x="191167" y="5154453"/>
            <a:ext cx="8758493" cy="930339"/>
          </a:xfrm>
        </p:spPr>
        <p:txBody>
          <a:bodyPr vert="horz" lIns="91440" tIns="45720" rIns="91440" bIns="45720" rtlCol="0" anchor="b">
            <a:noAutofit/>
          </a:bodyPr>
          <a:lstStyle/>
          <a:p>
            <a:pPr algn="ctr">
              <a:lnSpc>
                <a:spcPct val="90000"/>
              </a:lnSpc>
            </a:pPr>
            <a:r>
              <a:rPr lang="en-US" sz="1600" b="1">
                <a:latin typeface="Century Gothic"/>
              </a:rPr>
              <a:t>Schools </a:t>
            </a:r>
            <a:r>
              <a:rPr lang="en-US" sz="1600" b="1">
                <a:latin typeface="Century Gothic"/>
                <a:cs typeface="Segoe UI"/>
              </a:rPr>
              <a:t>are increasingly recognizing the mental health needs of today’s youth and can play a critical role in supporting students as they transition back to school following a brain injury.</a:t>
            </a:r>
            <a:endParaRPr lang="en-US" b="1">
              <a:cs typeface="Segoe UI"/>
            </a:endParaRPr>
          </a:p>
          <a:p>
            <a:pPr algn="ctr">
              <a:lnSpc>
                <a:spcPct val="90000"/>
              </a:lnSpc>
            </a:pPr>
            <a:endParaRPr lang="en-US" sz="1600" b="1" kern="1200">
              <a:latin typeface="Century Gothic"/>
            </a:endParaRPr>
          </a:p>
        </p:txBody>
      </p:sp>
      <p:sp>
        <p:nvSpPr>
          <p:cNvPr id="5" name="Content Placeholder 2">
            <a:extLst>
              <a:ext uri="{FF2B5EF4-FFF2-40B4-BE49-F238E27FC236}">
                <a16:creationId xmlns:a16="http://schemas.microsoft.com/office/drawing/2014/main" id="{34DC0EBF-EC9C-BF21-9AFC-032C814C2923}"/>
              </a:ext>
            </a:extLst>
          </p:cNvPr>
          <p:cNvSpPr txBox="1">
            <a:spLocks/>
          </p:cNvSpPr>
          <p:nvPr/>
        </p:nvSpPr>
        <p:spPr>
          <a:xfrm>
            <a:off x="4903312" y="2287747"/>
            <a:ext cx="3787775" cy="362108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sz="2000">
                <a:latin typeface="Century Gothic"/>
              </a:rPr>
              <a:t>Differences between peers</a:t>
            </a:r>
          </a:p>
          <a:p>
            <a:pPr marL="342900" lvl="1" indent="-342900">
              <a:buFont typeface="Arial" panose="020B0604020202020204" pitchFamily="34" charset="0"/>
              <a:buChar char="•"/>
            </a:pPr>
            <a:r>
              <a:rPr lang="en-US" sz="2000">
                <a:latin typeface="Century Gothic"/>
              </a:rPr>
              <a:t>Decreased engagement in extra-curricular and preferred occupations</a:t>
            </a:r>
          </a:p>
          <a:p>
            <a:pPr marL="342900" lvl="1" indent="-342900">
              <a:buFont typeface="Arial" panose="020B0604020202020204" pitchFamily="34" charset="0"/>
              <a:buChar char="•"/>
            </a:pPr>
            <a:r>
              <a:rPr lang="en-US" sz="2000">
                <a:latin typeface="Century Gothic"/>
              </a:rPr>
              <a:t>Increased risk of isolation and depression</a:t>
            </a:r>
          </a:p>
          <a:p>
            <a:endParaRPr lang="en-US" sz="2400"/>
          </a:p>
        </p:txBody>
      </p:sp>
    </p:spTree>
    <p:extLst>
      <p:ext uri="{BB962C8B-B14F-4D97-AF65-F5344CB8AC3E}">
        <p14:creationId xmlns:p14="http://schemas.microsoft.com/office/powerpoint/2010/main" val="170367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BE8C0-08F6-000B-284E-7AE24E7A722C}"/>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a:t>sample</a:t>
            </a:r>
            <a:br>
              <a:rPr lang="en-US" sz="3700"/>
            </a:br>
            <a:r>
              <a:rPr lang="en-US" sz="3700"/>
              <a:t>Timeline of School Re-Entry</a:t>
            </a:r>
          </a:p>
        </p:txBody>
      </p:sp>
      <p:sp>
        <p:nvSpPr>
          <p:cNvPr id="17" name="Text Placeholder 2">
            <a:extLst>
              <a:ext uri="{FF2B5EF4-FFF2-40B4-BE49-F238E27FC236}">
                <a16:creationId xmlns:a16="http://schemas.microsoft.com/office/drawing/2014/main" id="{C20DFF48-1A41-F774-7F4A-BDDDD162863C}"/>
              </a:ext>
            </a:extLst>
          </p:cNvPr>
          <p:cNvSpPr>
            <a:spLocks noGrp="1"/>
          </p:cNvSpPr>
          <p:nvPr>
            <p:ph type="body" idx="1"/>
          </p:nvPr>
        </p:nvSpPr>
        <p:spPr>
          <a:xfrm>
            <a:off x="457200" y="1447800"/>
            <a:ext cx="4040188" cy="727075"/>
          </a:xfrm>
        </p:spPr>
        <p:txBody>
          <a:bodyPr>
            <a:normAutofit/>
          </a:bodyPr>
          <a:lstStyle/>
          <a:p>
            <a:r>
              <a:rPr lang="en-US"/>
              <a:t>EVALUATION DAY</a:t>
            </a:r>
          </a:p>
        </p:txBody>
      </p:sp>
      <p:sp>
        <p:nvSpPr>
          <p:cNvPr id="9" name="Text Placeholder 8">
            <a:extLst>
              <a:ext uri="{FF2B5EF4-FFF2-40B4-BE49-F238E27FC236}">
                <a16:creationId xmlns:a16="http://schemas.microsoft.com/office/drawing/2014/main" id="{E2D13B22-3E88-81B4-F7D4-105B7ACDAB77}"/>
              </a:ext>
            </a:extLst>
          </p:cNvPr>
          <p:cNvSpPr>
            <a:spLocks noGrp="1"/>
          </p:cNvSpPr>
          <p:nvPr>
            <p:ph sz="half" idx="2"/>
          </p:nvPr>
        </p:nvSpPr>
        <p:spPr>
          <a:xfrm>
            <a:off x="457200" y="2174875"/>
            <a:ext cx="4040188" cy="3951288"/>
          </a:xfrm>
        </p:spPr>
        <p:txBody>
          <a:bodyPr vert="horz" lIns="91440" tIns="45720" rIns="91440" bIns="45720" rtlCol="0" anchor="t">
            <a:normAutofit fontScale="55000" lnSpcReduction="20000"/>
          </a:bodyPr>
          <a:lstStyle/>
          <a:p>
            <a:r>
              <a:rPr lang="en-US" sz="3600">
                <a:latin typeface="Aptos"/>
              </a:rPr>
              <a:t>Parents sign ROI and initial school contact established </a:t>
            </a:r>
            <a:endParaRPr lang="en-US"/>
          </a:p>
          <a:p>
            <a:r>
              <a:rPr lang="en-US" sz="3600">
                <a:latin typeface="Aptos"/>
              </a:rPr>
              <a:t>Initial POC decided  </a:t>
            </a:r>
            <a:endParaRPr lang="en-US"/>
          </a:p>
          <a:p>
            <a:pPr lvl="1">
              <a:buFont typeface="Courier New" panose="020B0604020202020204" pitchFamily="34" charset="0"/>
              <a:buChar char="o"/>
            </a:pPr>
            <a:r>
              <a:rPr lang="en-US" sz="2700">
                <a:latin typeface="Aptos"/>
              </a:rPr>
              <a:t>Add in groups, counseling, VA hours as endurance </a:t>
            </a:r>
            <a:endParaRPr lang="en-US"/>
          </a:p>
          <a:p>
            <a:r>
              <a:rPr lang="en-US" sz="3600">
                <a:latin typeface="Aptos"/>
              </a:rPr>
              <a:t>Discussion of homebound services, if available</a:t>
            </a:r>
            <a:endParaRPr lang="en-US"/>
          </a:p>
          <a:p>
            <a:r>
              <a:rPr lang="en-US" sz="3600">
                <a:latin typeface="Aptos"/>
              </a:rPr>
              <a:t>Offer school teams to observe therapy sessions</a:t>
            </a:r>
            <a:endParaRPr lang="en-US"/>
          </a:p>
          <a:p>
            <a:r>
              <a:rPr lang="en-US" sz="3600">
                <a:latin typeface="Aptos"/>
              </a:rPr>
              <a:t>Coordinate school conference  </a:t>
            </a:r>
            <a:endParaRPr lang="en-US"/>
          </a:p>
          <a:p>
            <a:r>
              <a:rPr lang="en-US" sz="3600">
                <a:latin typeface="Aptos"/>
              </a:rPr>
              <a:t>Discussion of POC extension adjustments until a full school re-entry is recommended (with supports)</a:t>
            </a:r>
            <a:endParaRPr lang="en-US"/>
          </a:p>
          <a:p>
            <a:pPr>
              <a:buFont typeface="Arial" panose="020B0604020202020204" pitchFamily="34" charset="0"/>
              <a:buChar char="•"/>
            </a:pPr>
            <a:endParaRPr lang="en-US"/>
          </a:p>
        </p:txBody>
      </p:sp>
      <p:sp>
        <p:nvSpPr>
          <p:cNvPr id="16" name="Text Placeholder 4">
            <a:extLst>
              <a:ext uri="{FF2B5EF4-FFF2-40B4-BE49-F238E27FC236}">
                <a16:creationId xmlns:a16="http://schemas.microsoft.com/office/drawing/2014/main" id="{7DE7E37E-5AC0-127E-0AFB-1B21220EF1BA}"/>
              </a:ext>
            </a:extLst>
          </p:cNvPr>
          <p:cNvSpPr>
            <a:spLocks noGrp="1"/>
          </p:cNvSpPr>
          <p:nvPr>
            <p:ph type="body" sz="quarter" idx="3"/>
          </p:nvPr>
        </p:nvSpPr>
        <p:spPr>
          <a:xfrm>
            <a:off x="4645025" y="1447800"/>
            <a:ext cx="4041775" cy="727075"/>
          </a:xfrm>
        </p:spPr>
        <p:txBody>
          <a:bodyPr>
            <a:normAutofit/>
          </a:bodyPr>
          <a:lstStyle/>
          <a:p>
            <a:r>
              <a:rPr lang="en-US"/>
              <a:t>Gradual Re-Entry Begin</a:t>
            </a:r>
          </a:p>
        </p:txBody>
      </p:sp>
      <p:sp>
        <p:nvSpPr>
          <p:cNvPr id="18" name="Content Placeholder 5">
            <a:extLst>
              <a:ext uri="{FF2B5EF4-FFF2-40B4-BE49-F238E27FC236}">
                <a16:creationId xmlns:a16="http://schemas.microsoft.com/office/drawing/2014/main" id="{9E41CFA6-9FC5-6120-FD97-4DD4F70C6F99}"/>
              </a:ext>
            </a:extLst>
          </p:cNvPr>
          <p:cNvSpPr>
            <a:spLocks noGrp="1"/>
          </p:cNvSpPr>
          <p:nvPr>
            <p:ph sz="quarter" idx="4"/>
          </p:nvPr>
        </p:nvSpPr>
        <p:spPr>
          <a:xfrm>
            <a:off x="4645025" y="2174875"/>
            <a:ext cx="4041775" cy="3951288"/>
          </a:xfrm>
        </p:spPr>
        <p:txBody>
          <a:bodyPr vert="horz" lIns="91440" tIns="45720" rIns="91440" bIns="45720" rtlCol="0" anchor="t">
            <a:normAutofit fontScale="55000" lnSpcReduction="20000"/>
          </a:bodyPr>
          <a:lstStyle/>
          <a:p>
            <a:pPr>
              <a:spcBef>
                <a:spcPts val="20"/>
              </a:spcBef>
            </a:pPr>
            <a:r>
              <a:rPr lang="en-US" sz="3600">
                <a:latin typeface="Segoe UI"/>
                <a:cs typeface="Segoe UI"/>
              </a:rPr>
              <a:t>Enter School at 2-3 days per week (half days)</a:t>
            </a:r>
          </a:p>
          <a:p>
            <a:pPr>
              <a:spcBef>
                <a:spcPts val="20"/>
              </a:spcBef>
            </a:pPr>
            <a:endParaRPr lang="en-US" sz="3600">
              <a:latin typeface="Segoe UI"/>
              <a:cs typeface="Segoe UI"/>
            </a:endParaRPr>
          </a:p>
          <a:p>
            <a:pPr>
              <a:spcBef>
                <a:spcPts val="20"/>
              </a:spcBef>
            </a:pPr>
            <a:r>
              <a:rPr lang="en-US" sz="3600">
                <a:latin typeface="Segoe UI"/>
                <a:cs typeface="Segoe UI"/>
              </a:rPr>
              <a:t>Adjust POC as needed for school plan </a:t>
            </a:r>
          </a:p>
          <a:p>
            <a:pPr lvl="1">
              <a:spcBef>
                <a:spcPts val="20"/>
              </a:spcBef>
            </a:pPr>
            <a:r>
              <a:rPr lang="en-US" sz="3200">
                <a:latin typeface="Segoe UI"/>
                <a:cs typeface="Segoe UI"/>
              </a:rPr>
              <a:t>parents take lead on school conversations</a:t>
            </a:r>
            <a:endParaRPr lang="en-US"/>
          </a:p>
          <a:p>
            <a:pPr>
              <a:spcBef>
                <a:spcPts val="20"/>
              </a:spcBef>
            </a:pPr>
            <a:endParaRPr lang="en-US" sz="3600">
              <a:latin typeface="Segoe UI"/>
              <a:cs typeface="Segoe UI"/>
            </a:endParaRPr>
          </a:p>
          <a:p>
            <a:pPr>
              <a:spcBef>
                <a:spcPts val="20"/>
              </a:spcBef>
            </a:pPr>
            <a:r>
              <a:rPr lang="en-US" sz="3600">
                <a:latin typeface="Segoe UI"/>
                <a:cs typeface="Segoe UI"/>
              </a:rPr>
              <a:t>Discharge to school full time</a:t>
            </a:r>
          </a:p>
          <a:p>
            <a:pPr lvl="1">
              <a:spcBef>
                <a:spcPts val="20"/>
              </a:spcBef>
            </a:pPr>
            <a:r>
              <a:rPr lang="en-US" sz="3200">
                <a:latin typeface="Segoe UI"/>
                <a:cs typeface="Segoe UI"/>
              </a:rPr>
              <a:t>Potential for outpatient service to continue</a:t>
            </a:r>
            <a:endParaRPr lang="en-US" sz="3200"/>
          </a:p>
          <a:p>
            <a:pPr>
              <a:spcBef>
                <a:spcPts val="20"/>
              </a:spcBef>
            </a:pPr>
            <a:endParaRPr lang="en-US" sz="3600">
              <a:latin typeface="Segoe UI"/>
              <a:cs typeface="Segoe UI"/>
            </a:endParaRPr>
          </a:p>
          <a:p>
            <a:r>
              <a:rPr lang="en-US" sz="3600">
                <a:latin typeface="Segoe UI"/>
                <a:cs typeface="Segoe UI"/>
              </a:rPr>
              <a:t>Follow-up evaluations</a:t>
            </a:r>
            <a:endParaRPr lang="en-US"/>
          </a:p>
        </p:txBody>
      </p:sp>
    </p:spTree>
    <p:extLst>
      <p:ext uri="{BB962C8B-B14F-4D97-AF65-F5344CB8AC3E}">
        <p14:creationId xmlns:p14="http://schemas.microsoft.com/office/powerpoint/2010/main" val="542850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1119-FF01-9B63-731F-F36B944ECE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F9EA5-B4F5-F937-DE17-A257B920E06E}"/>
              </a:ext>
            </a:extLst>
          </p:cNvPr>
          <p:cNvSpPr>
            <a:spLocks noGrp="1"/>
          </p:cNvSpPr>
          <p:nvPr>
            <p:ph type="title"/>
          </p:nvPr>
        </p:nvSpPr>
        <p:spPr>
          <a:xfrm>
            <a:off x="457200" y="274638"/>
            <a:ext cx="8229600" cy="1143000"/>
          </a:xfrm>
        </p:spPr>
        <p:txBody>
          <a:bodyPr vert="horz" lIns="91440" tIns="45720" rIns="91440" bIns="45720" rtlCol="0" anchor="ctr">
            <a:normAutofit/>
          </a:bodyPr>
          <a:lstStyle/>
          <a:p>
            <a:r>
              <a:rPr lang="en-US" kern="1200">
                <a:latin typeface="Century Gothic" panose="020B0502020202020204" pitchFamily="34" charset="0"/>
                <a:ea typeface="+mj-ea"/>
                <a:cs typeface="+mj-cs"/>
              </a:rPr>
              <a:t>Transition to Return to School</a:t>
            </a:r>
          </a:p>
        </p:txBody>
      </p:sp>
      <p:sp>
        <p:nvSpPr>
          <p:cNvPr id="10" name="Text Placeholder 2">
            <a:extLst>
              <a:ext uri="{FF2B5EF4-FFF2-40B4-BE49-F238E27FC236}">
                <a16:creationId xmlns:a16="http://schemas.microsoft.com/office/drawing/2014/main" id="{A8761660-F27C-E1BF-F740-FEE5260DAF5C}"/>
              </a:ext>
            </a:extLst>
          </p:cNvPr>
          <p:cNvSpPr>
            <a:spLocks noGrp="1"/>
          </p:cNvSpPr>
          <p:nvPr>
            <p:ph type="body" idx="1"/>
          </p:nvPr>
        </p:nvSpPr>
        <p:spPr>
          <a:xfrm>
            <a:off x="342900" y="1181100"/>
            <a:ext cx="4040188" cy="727075"/>
          </a:xfrm>
        </p:spPr>
        <p:txBody>
          <a:bodyPr>
            <a:normAutofit/>
          </a:bodyPr>
          <a:lstStyle/>
          <a:p>
            <a:r>
              <a:rPr lang="en-US"/>
              <a:t>Plans</a:t>
            </a:r>
          </a:p>
        </p:txBody>
      </p:sp>
      <p:sp>
        <p:nvSpPr>
          <p:cNvPr id="3" name="Content Placeholder 2">
            <a:extLst>
              <a:ext uri="{FF2B5EF4-FFF2-40B4-BE49-F238E27FC236}">
                <a16:creationId xmlns:a16="http://schemas.microsoft.com/office/drawing/2014/main" id="{0227B381-13A4-33E8-7730-A3B981953434}"/>
              </a:ext>
            </a:extLst>
          </p:cNvPr>
          <p:cNvSpPr>
            <a:spLocks noGrp="1"/>
          </p:cNvSpPr>
          <p:nvPr>
            <p:ph sz="half" idx="2"/>
          </p:nvPr>
        </p:nvSpPr>
        <p:spPr>
          <a:xfrm>
            <a:off x="533400" y="1984375"/>
            <a:ext cx="4040188" cy="3951288"/>
          </a:xfrm>
        </p:spPr>
        <p:txBody>
          <a:bodyPr vert="horz" lIns="91440" tIns="45720" rIns="91440" bIns="45720" rtlCol="0">
            <a:normAutofit lnSpcReduction="10000"/>
          </a:bodyPr>
          <a:lstStyle/>
          <a:p>
            <a:pPr lvl="1">
              <a:buFont typeface="Arial" panose="020B0604020202020204" pitchFamily="34" charset="0"/>
              <a:buChar char="•"/>
            </a:pPr>
            <a:endParaRPr lang="en-US" sz="1300"/>
          </a:p>
          <a:p>
            <a:pPr>
              <a:lnSpc>
                <a:spcPct val="90000"/>
              </a:lnSpc>
            </a:pPr>
            <a:r>
              <a:rPr lang="en-US" sz="1300"/>
              <a:t>Gradual Re-entry where patients split time between AKC and School  </a:t>
            </a:r>
          </a:p>
          <a:p>
            <a:pPr>
              <a:lnSpc>
                <a:spcPct val="90000"/>
              </a:lnSpc>
            </a:pPr>
            <a:endParaRPr lang="en-US" sz="1300"/>
          </a:p>
          <a:p>
            <a:pPr>
              <a:lnSpc>
                <a:spcPct val="90000"/>
              </a:lnSpc>
            </a:pPr>
            <a:r>
              <a:rPr lang="en-US" sz="1300"/>
              <a:t>For our High School/Adolescent patients this process can be tricky for a long-term plan </a:t>
            </a:r>
          </a:p>
          <a:p>
            <a:pPr>
              <a:lnSpc>
                <a:spcPct val="90000"/>
              </a:lnSpc>
            </a:pPr>
            <a:endParaRPr lang="en-US" sz="1300"/>
          </a:p>
          <a:p>
            <a:pPr marL="342900" lvl="1" indent="-342900">
              <a:lnSpc>
                <a:spcPct val="90000"/>
              </a:lnSpc>
              <a:buFont typeface="Arial" panose="020B0604020202020204" pitchFamily="34" charset="0"/>
              <a:buChar char="•"/>
            </a:pPr>
            <a:r>
              <a:rPr lang="en-US" sz="1300"/>
              <a:t>Graduation requirements, discussions of credits to be forgiven or waived in specific areas of content cross over under the direction of skilled therapists</a:t>
            </a:r>
          </a:p>
          <a:p>
            <a:pPr marL="800100" lvl="3" indent="-342900">
              <a:lnSpc>
                <a:spcPct val="90000"/>
              </a:lnSpc>
              <a:buFont typeface="Arial" panose="020B0604020202020204" pitchFamily="34" charset="0"/>
              <a:buChar char="•"/>
            </a:pPr>
            <a:r>
              <a:rPr lang="en-US" sz="1300"/>
              <a:t>PT for PE</a:t>
            </a:r>
          </a:p>
          <a:p>
            <a:pPr marL="800100" lvl="3" indent="-342900">
              <a:lnSpc>
                <a:spcPct val="90000"/>
              </a:lnSpc>
              <a:buFont typeface="Arial" panose="020B0604020202020204" pitchFamily="34" charset="0"/>
              <a:buChar char="•"/>
            </a:pPr>
            <a:r>
              <a:rPr lang="en-US" sz="1300"/>
              <a:t>OT for FACS (Home Ec.)</a:t>
            </a:r>
          </a:p>
          <a:p>
            <a:pPr marL="800100" lvl="3" indent="-342900">
              <a:lnSpc>
                <a:spcPct val="90000"/>
              </a:lnSpc>
              <a:buFont typeface="Arial" panose="020B0604020202020204" pitchFamily="34" charset="0"/>
              <a:buChar char="•"/>
            </a:pPr>
            <a:r>
              <a:rPr lang="en-US" sz="1300"/>
              <a:t>Lite Group participation cross over with health</a:t>
            </a:r>
          </a:p>
          <a:p>
            <a:pPr marL="800100" lvl="3" indent="-342900">
              <a:lnSpc>
                <a:spcPct val="90000"/>
              </a:lnSpc>
              <a:buFont typeface="Arial" panose="020B0604020202020204" pitchFamily="34" charset="0"/>
              <a:buChar char="•"/>
            </a:pPr>
            <a:endParaRPr lang="en-US" sz="1300"/>
          </a:p>
          <a:p>
            <a:pPr marL="342900" lvl="1" indent="-342900">
              <a:lnSpc>
                <a:spcPct val="90000"/>
              </a:lnSpc>
              <a:buFont typeface="Arial" panose="020B0604020202020204" pitchFamily="34" charset="0"/>
              <a:buChar char="•"/>
            </a:pPr>
            <a:r>
              <a:rPr lang="en-US" sz="1300"/>
              <a:t>Post-secondary transitions plan that accompany the IEP </a:t>
            </a:r>
          </a:p>
          <a:p>
            <a:pPr marL="342900" lvl="1" indent="-342900">
              <a:lnSpc>
                <a:spcPct val="90000"/>
              </a:lnSpc>
              <a:buFont typeface="Arial" panose="020B0604020202020204" pitchFamily="34" charset="0"/>
              <a:buChar char="•"/>
            </a:pPr>
            <a:endParaRPr lang="en-US" sz="1300"/>
          </a:p>
          <a:p>
            <a:pPr marL="342900" lvl="1" indent="-342900">
              <a:lnSpc>
                <a:spcPct val="90000"/>
              </a:lnSpc>
              <a:buFont typeface="Arial" panose="020B0604020202020204" pitchFamily="34" charset="0"/>
              <a:buChar char="•"/>
            </a:pPr>
            <a:r>
              <a:rPr lang="en-US" sz="1300"/>
              <a:t>Guardianship/DPOA discussions </a:t>
            </a:r>
            <a:endParaRPr lang="en-US" sz="1100"/>
          </a:p>
          <a:p>
            <a:pPr marL="342900" lvl="2" indent="-342900">
              <a:lnSpc>
                <a:spcPct val="90000"/>
              </a:lnSpc>
            </a:pPr>
            <a:endParaRPr lang="en-US" sz="1100"/>
          </a:p>
          <a:p>
            <a:endParaRPr lang="en-US"/>
          </a:p>
        </p:txBody>
      </p:sp>
      <p:sp>
        <p:nvSpPr>
          <p:cNvPr id="12" name="Text Placeholder 4">
            <a:extLst>
              <a:ext uri="{FF2B5EF4-FFF2-40B4-BE49-F238E27FC236}">
                <a16:creationId xmlns:a16="http://schemas.microsoft.com/office/drawing/2014/main" id="{75E153AA-62E9-629E-E189-221C7B3510ED}"/>
              </a:ext>
            </a:extLst>
          </p:cNvPr>
          <p:cNvSpPr>
            <a:spLocks noGrp="1"/>
          </p:cNvSpPr>
          <p:nvPr>
            <p:ph type="body" sz="quarter" idx="3"/>
          </p:nvPr>
        </p:nvSpPr>
        <p:spPr>
          <a:xfrm>
            <a:off x="4645025" y="1181100"/>
            <a:ext cx="4041775" cy="727075"/>
          </a:xfrm>
        </p:spPr>
        <p:txBody>
          <a:bodyPr>
            <a:normAutofit/>
          </a:bodyPr>
          <a:lstStyle/>
          <a:p>
            <a:r>
              <a:rPr lang="en-US"/>
              <a:t>Team Connection is KEY</a:t>
            </a:r>
          </a:p>
        </p:txBody>
      </p:sp>
      <p:sp>
        <p:nvSpPr>
          <p:cNvPr id="5" name="Content Placeholder 2">
            <a:extLst>
              <a:ext uri="{FF2B5EF4-FFF2-40B4-BE49-F238E27FC236}">
                <a16:creationId xmlns:a16="http://schemas.microsoft.com/office/drawing/2014/main" id="{561FEE8D-55A5-A027-E786-8B16C1866126}"/>
              </a:ext>
            </a:extLst>
          </p:cNvPr>
          <p:cNvSpPr txBox="1">
            <a:spLocks/>
          </p:cNvSpPr>
          <p:nvPr/>
        </p:nvSpPr>
        <p:spPr>
          <a:xfrm>
            <a:off x="4645025" y="1908175"/>
            <a:ext cx="4041775" cy="395128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endParaRPr lang="en-US" sz="1100"/>
          </a:p>
          <a:p>
            <a:pPr>
              <a:lnSpc>
                <a:spcPct val="90000"/>
              </a:lnSpc>
            </a:pPr>
            <a:endParaRPr lang="en-US" sz="1100"/>
          </a:p>
          <a:p>
            <a:pPr>
              <a:lnSpc>
                <a:spcPct val="90000"/>
              </a:lnSpc>
            </a:pPr>
            <a:r>
              <a:rPr lang="en-US" sz="1400"/>
              <a:t>A school conference/discussion with school liaison is a way to find the best plan for that patient. The return to school plan and timeline is individualized based on their needs. </a:t>
            </a:r>
          </a:p>
          <a:p>
            <a:pPr>
              <a:lnSpc>
                <a:spcPct val="90000"/>
              </a:lnSpc>
            </a:pPr>
            <a:endParaRPr lang="en-US" sz="1400"/>
          </a:p>
          <a:p>
            <a:pPr>
              <a:lnSpc>
                <a:spcPct val="90000"/>
              </a:lnSpc>
            </a:pPr>
            <a:r>
              <a:rPr lang="en-US" sz="1400"/>
              <a:t>Rural, Charter and smaller districts generally need more education on BI specific needs </a:t>
            </a:r>
          </a:p>
          <a:p>
            <a:pPr lvl="1">
              <a:lnSpc>
                <a:spcPct val="90000"/>
              </a:lnSpc>
              <a:buFont typeface="Arial" panose="020B0604020202020204" pitchFamily="34" charset="0"/>
              <a:buChar char="•"/>
            </a:pPr>
            <a:r>
              <a:rPr lang="en-US" sz="1400"/>
              <a:t>38.48% of AKC families live outside of the KC Metro area, where supports are limited </a:t>
            </a:r>
          </a:p>
          <a:p>
            <a:pPr lvl="1">
              <a:lnSpc>
                <a:spcPct val="90000"/>
              </a:lnSpc>
              <a:buFont typeface="Arial" panose="020B0604020202020204" pitchFamily="34" charset="0"/>
              <a:buChar char="•"/>
            </a:pPr>
            <a:r>
              <a:rPr lang="en-US" sz="1400"/>
              <a:t>Staff Trainings or continued education for school districts may need to occur. This is where some of the “extras” of AKC come in</a:t>
            </a:r>
          </a:p>
          <a:p>
            <a:pPr lvl="2">
              <a:lnSpc>
                <a:spcPct val="90000"/>
              </a:lnSpc>
            </a:pPr>
            <a:r>
              <a:rPr lang="en-US" sz="1400"/>
              <a:t>Experienced Special Education Teacher</a:t>
            </a:r>
          </a:p>
          <a:p>
            <a:pPr lvl="2">
              <a:lnSpc>
                <a:spcPct val="90000"/>
              </a:lnSpc>
            </a:pPr>
            <a:r>
              <a:rPr lang="en-US" sz="1400"/>
              <a:t>ACCT</a:t>
            </a:r>
          </a:p>
          <a:p>
            <a:pPr marL="914400" lvl="2" indent="0">
              <a:lnSpc>
                <a:spcPct val="90000"/>
              </a:lnSpc>
              <a:buNone/>
            </a:pPr>
            <a:endParaRPr lang="en-US" sz="800"/>
          </a:p>
          <a:p>
            <a:pPr lvl="1">
              <a:lnSpc>
                <a:spcPct val="90000"/>
              </a:lnSpc>
            </a:pPr>
            <a:endParaRPr lang="en-US" sz="800"/>
          </a:p>
          <a:p>
            <a:pPr lvl="1">
              <a:lnSpc>
                <a:spcPct val="90000"/>
              </a:lnSpc>
            </a:pPr>
            <a:endParaRPr lang="en-US" sz="800"/>
          </a:p>
          <a:p>
            <a:pPr lvl="1">
              <a:lnSpc>
                <a:spcPct val="90000"/>
              </a:lnSpc>
            </a:pPr>
            <a:endParaRPr lang="en-US" sz="800"/>
          </a:p>
          <a:p>
            <a:pPr lvl="1">
              <a:lnSpc>
                <a:spcPct val="90000"/>
              </a:lnSpc>
            </a:pPr>
            <a:endParaRPr lang="en-US" sz="800"/>
          </a:p>
          <a:p>
            <a:pPr lvl="1">
              <a:lnSpc>
                <a:spcPct val="90000"/>
              </a:lnSpc>
            </a:pPr>
            <a:endParaRPr lang="en-US" sz="800"/>
          </a:p>
          <a:p>
            <a:pPr lvl="1">
              <a:lnSpc>
                <a:spcPct val="90000"/>
              </a:lnSpc>
            </a:pPr>
            <a:endParaRPr lang="en-US" sz="700"/>
          </a:p>
          <a:p>
            <a:pPr marL="0" lvl="1" indent="0">
              <a:lnSpc>
                <a:spcPct val="90000"/>
              </a:lnSpc>
              <a:buNone/>
            </a:pPr>
            <a:r>
              <a:rPr lang="en-US" sz="1100"/>
              <a:t>	</a:t>
            </a:r>
          </a:p>
          <a:p>
            <a:pPr>
              <a:lnSpc>
                <a:spcPct val="90000"/>
              </a:lnSpc>
            </a:pPr>
            <a:endParaRPr lang="en-US" sz="1100"/>
          </a:p>
        </p:txBody>
      </p:sp>
    </p:spTree>
    <p:extLst>
      <p:ext uri="{BB962C8B-B14F-4D97-AF65-F5344CB8AC3E}">
        <p14:creationId xmlns:p14="http://schemas.microsoft.com/office/powerpoint/2010/main" val="3194459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F809-8EE5-A684-E658-6460BF0D5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2C321-3B05-D5FB-7C96-350C85849794}"/>
              </a:ext>
            </a:extLst>
          </p:cNvPr>
          <p:cNvSpPr>
            <a:spLocks noGrp="1"/>
          </p:cNvSpPr>
          <p:nvPr>
            <p:ph type="title"/>
          </p:nvPr>
        </p:nvSpPr>
        <p:spPr>
          <a:xfrm>
            <a:off x="-165029" y="549254"/>
            <a:ext cx="8229600" cy="1143000"/>
          </a:xfrm>
        </p:spPr>
        <p:txBody>
          <a:bodyPr>
            <a:normAutofit fontScale="90000"/>
          </a:bodyPr>
          <a:lstStyle/>
          <a:p>
            <a:r>
              <a:rPr lang="en-US">
                <a:latin typeface="Century Gothic"/>
              </a:rPr>
              <a:t>Case Study</a:t>
            </a:r>
            <a:br>
              <a:rPr lang="en-US">
                <a:latin typeface="Century Gothic"/>
              </a:rPr>
            </a:br>
            <a:br>
              <a:rPr lang="en-US">
                <a:latin typeface="Century Gothic"/>
              </a:rPr>
            </a:br>
            <a:br>
              <a:rPr lang="en-US">
                <a:latin typeface="Century Gothic"/>
              </a:rPr>
            </a:br>
            <a:r>
              <a:rPr lang="en-US">
                <a:latin typeface="Century Gothic"/>
              </a:rPr>
              <a:t>Meet Ryan</a:t>
            </a:r>
            <a:endParaRPr lang="en-US"/>
          </a:p>
        </p:txBody>
      </p:sp>
      <p:sp>
        <p:nvSpPr>
          <p:cNvPr id="3" name="Content Placeholder 2">
            <a:extLst>
              <a:ext uri="{FF2B5EF4-FFF2-40B4-BE49-F238E27FC236}">
                <a16:creationId xmlns:a16="http://schemas.microsoft.com/office/drawing/2014/main" id="{8F57D032-9639-DCA1-4F2C-F6B15D89235C}"/>
              </a:ext>
            </a:extLst>
          </p:cNvPr>
          <p:cNvSpPr>
            <a:spLocks noGrp="1"/>
          </p:cNvSpPr>
          <p:nvPr>
            <p:ph sz="half" idx="1"/>
          </p:nvPr>
        </p:nvSpPr>
        <p:spPr>
          <a:xfrm>
            <a:off x="457200" y="2050334"/>
            <a:ext cx="4038600" cy="4525963"/>
          </a:xfrm>
        </p:spPr>
        <p:txBody>
          <a:bodyPr vert="horz" lIns="91440" tIns="45720" rIns="91440" bIns="45720" rtlCol="0" anchor="t">
            <a:normAutofit fontScale="62500" lnSpcReduction="20000"/>
          </a:bodyPr>
          <a:lstStyle/>
          <a:p>
            <a:pPr marL="457200" lvl="1" indent="0">
              <a:lnSpc>
                <a:spcPct val="90000"/>
              </a:lnSpc>
              <a:spcBef>
                <a:spcPts val="500"/>
              </a:spcBef>
              <a:buNone/>
            </a:pPr>
            <a:endParaRPr lang="en-US" sz="2600">
              <a:latin typeface="Aptos"/>
            </a:endParaRPr>
          </a:p>
          <a:p>
            <a:r>
              <a:rPr lang="en-US" sz="3100">
                <a:latin typeface="Century Gothic"/>
              </a:rPr>
              <a:t>Previously healthy,14-year-old male</a:t>
            </a:r>
          </a:p>
          <a:p>
            <a:r>
              <a:rPr lang="en-US" sz="3100">
                <a:latin typeface="Century Gothic"/>
              </a:rPr>
              <a:t>Diagnosis: Acquired BI after experiencing polymicrobial sinusitis, subdural empyema, and DOC</a:t>
            </a:r>
            <a:endParaRPr lang="en-US" sz="3100"/>
          </a:p>
          <a:p>
            <a:r>
              <a:rPr lang="en-US" sz="3100">
                <a:latin typeface="Century Gothic"/>
              </a:rPr>
              <a:t>Attended Nexus Children's Hospital in Houston, TX to complete their brain injury program, before returning to CMH and then referred to Ability KC in October 2023</a:t>
            </a:r>
            <a:endParaRPr lang="en-US" sz="3100"/>
          </a:p>
          <a:p>
            <a:r>
              <a:rPr lang="en-US" sz="3100">
                <a:latin typeface="Century Gothic"/>
              </a:rPr>
              <a:t>Received SP, OT, PT, ACCT, FES, Aquatic Therapy, Adaptive gaming</a:t>
            </a:r>
          </a:p>
        </p:txBody>
      </p:sp>
      <p:pic>
        <p:nvPicPr>
          <p:cNvPr id="7" name="Content Placeholder 6" descr="A group of people posing for a selfie">
            <a:extLst>
              <a:ext uri="{FF2B5EF4-FFF2-40B4-BE49-F238E27FC236}">
                <a16:creationId xmlns:a16="http://schemas.microsoft.com/office/drawing/2014/main" id="{CF6A5E7F-2E18-7BC6-3D2F-3DE7F7A79D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3470" y="2050335"/>
            <a:ext cx="2966187" cy="4525963"/>
          </a:xfrm>
        </p:spPr>
      </p:pic>
      <p:graphicFrame>
        <p:nvGraphicFramePr>
          <p:cNvPr id="5" name="Content Placeholder 3">
            <a:extLst>
              <a:ext uri="{FF2B5EF4-FFF2-40B4-BE49-F238E27FC236}">
                <a16:creationId xmlns:a16="http://schemas.microsoft.com/office/drawing/2014/main" id="{08CC1F23-C206-02A9-A2E2-1E0E1F6263FD}"/>
              </a:ext>
            </a:extLst>
          </p:cNvPr>
          <p:cNvGraphicFramePr>
            <a:graphicFrameLocks noGrp="1"/>
          </p:cNvGraphicFramePr>
          <p:nvPr>
            <p:extLst>
              <p:ext uri="{D42A27DB-BD31-4B8C-83A1-F6EECF244321}">
                <p14:modId xmlns:p14="http://schemas.microsoft.com/office/powerpoint/2010/main" val="4188420045"/>
              </p:ext>
            </p:extLst>
          </p:nvPr>
        </p:nvGraphicFramePr>
        <p:xfrm>
          <a:off x="432760" y="281702"/>
          <a:ext cx="8430883" cy="1859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478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9C057-591E-7919-FE06-473B2F061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1F3FC-55CE-38F1-173C-67B629777265}"/>
              </a:ext>
            </a:extLst>
          </p:cNvPr>
          <p:cNvSpPr>
            <a:spLocks noGrp="1"/>
          </p:cNvSpPr>
          <p:nvPr>
            <p:ph type="title"/>
          </p:nvPr>
        </p:nvSpPr>
        <p:spPr/>
        <p:txBody>
          <a:bodyPr>
            <a:normAutofit/>
          </a:bodyPr>
          <a:lstStyle/>
          <a:p>
            <a:r>
              <a:rPr lang="en-US">
                <a:latin typeface="Century Gothic"/>
              </a:rPr>
              <a:t>Ryan’s Journey continues…</a:t>
            </a:r>
          </a:p>
        </p:txBody>
      </p:sp>
      <p:sp>
        <p:nvSpPr>
          <p:cNvPr id="7" name="Text Placeholder 6">
            <a:extLst>
              <a:ext uri="{FF2B5EF4-FFF2-40B4-BE49-F238E27FC236}">
                <a16:creationId xmlns:a16="http://schemas.microsoft.com/office/drawing/2014/main" id="{C09F555B-B99B-59CD-FCA0-646657182440}"/>
              </a:ext>
            </a:extLst>
          </p:cNvPr>
          <p:cNvSpPr>
            <a:spLocks noGrp="1"/>
          </p:cNvSpPr>
          <p:nvPr>
            <p:ph idx="1"/>
          </p:nvPr>
        </p:nvSpPr>
        <p:spPr>
          <a:xfrm>
            <a:off x="457200" y="1204200"/>
            <a:ext cx="8229600" cy="5083963"/>
          </a:xfrm>
        </p:spPr>
        <p:txBody>
          <a:bodyPr vert="horz" lIns="91440" tIns="45720" rIns="91440" bIns="45720" rtlCol="0" anchor="t">
            <a:normAutofit fontScale="47500" lnSpcReduction="20000"/>
          </a:bodyPr>
          <a:lstStyle/>
          <a:p>
            <a:pPr marL="285750" indent="-285750">
              <a:buFont typeface="Arial" panose="020B0604020202020204" pitchFamily="34" charset="0"/>
              <a:buChar char="•"/>
            </a:pPr>
            <a:r>
              <a:rPr lang="en-US" sz="3400"/>
              <a:t>Intensive Bursts:</a:t>
            </a:r>
          </a:p>
          <a:p>
            <a:pPr marL="742950" lvl="1" indent="-285750">
              <a:buFont typeface="+mj-lt"/>
              <a:buAutoNum type="arabicPeriod"/>
            </a:pPr>
            <a:r>
              <a:rPr lang="en-US" sz="3400">
                <a:latin typeface="Century Gothic"/>
              </a:rPr>
              <a:t>34 Weeks – initial POC</a:t>
            </a:r>
          </a:p>
          <a:p>
            <a:pPr marL="742950" lvl="1" indent="-285750">
              <a:buFont typeface="+mj-lt"/>
              <a:buAutoNum type="arabicPeriod"/>
            </a:pPr>
            <a:r>
              <a:rPr lang="en-US" sz="3400"/>
              <a:t>17 weeks </a:t>
            </a:r>
          </a:p>
          <a:p>
            <a:pPr marL="1200150" lvl="2" indent="-285750">
              <a:buFont typeface="Arial" panose="020B0604020202020204" pitchFamily="34" charset="0"/>
              <a:buChar char="•"/>
            </a:pPr>
            <a:r>
              <a:rPr lang="en-US" sz="3400"/>
              <a:t>School Conference-</a:t>
            </a:r>
          </a:p>
          <a:p>
            <a:pPr marL="1200150" lvl="2" indent="-285750">
              <a:buFont typeface="Arial" panose="020B0604020202020204" pitchFamily="34" charset="0"/>
              <a:buChar char="•"/>
            </a:pPr>
            <a:r>
              <a:rPr lang="en-US" sz="3400"/>
              <a:t>Re-Entry at 1 day per week</a:t>
            </a:r>
          </a:p>
          <a:p>
            <a:pPr marL="742950" lvl="1" indent="-285750">
              <a:buFont typeface="+mj-lt"/>
              <a:buAutoNum type="arabicPeriod"/>
            </a:pPr>
            <a:r>
              <a:rPr lang="en-US" sz="3400"/>
              <a:t>31 weeks* </a:t>
            </a:r>
          </a:p>
          <a:p>
            <a:pPr marL="1200150" lvl="2" indent="-285750">
              <a:buFont typeface="Arial" panose="020B0604020202020204" pitchFamily="34" charset="0"/>
              <a:buChar char="•"/>
            </a:pPr>
            <a:r>
              <a:rPr lang="en-US" sz="3400"/>
              <a:t>Updated school plan</a:t>
            </a:r>
          </a:p>
          <a:p>
            <a:pPr lvl="1">
              <a:buFont typeface="+mj-lt"/>
              <a:buAutoNum type="arabicPeriod"/>
            </a:pPr>
            <a:r>
              <a:rPr lang="en-US" sz="3400">
                <a:latin typeface="Century Gothic"/>
              </a:rPr>
              <a:t>10 Weeks- early discharge due to hospitalization</a:t>
            </a:r>
            <a:endParaRPr lang="en-US" sz="3400"/>
          </a:p>
          <a:p>
            <a:pPr lvl="1">
              <a:buAutoNum type="arabicPeriod"/>
            </a:pPr>
            <a:r>
              <a:rPr lang="en-US" sz="3400">
                <a:latin typeface="Century Gothic"/>
              </a:rPr>
              <a:t>Current POC began March 2026</a:t>
            </a:r>
            <a:endParaRPr lang="en-US" sz="3400"/>
          </a:p>
          <a:p>
            <a:endParaRPr lang="en-US" sz="3400"/>
          </a:p>
          <a:p>
            <a:pPr marL="285750" indent="-285750">
              <a:buFont typeface="Arial" panose="020B0604020202020204" pitchFamily="34" charset="0"/>
              <a:buChar char="•"/>
            </a:pPr>
            <a:r>
              <a:rPr lang="en-US" sz="3400"/>
              <a:t>Education of a K-12 SMALL school district on re-entry and how to write IEP goals to encourage participation</a:t>
            </a:r>
          </a:p>
          <a:p>
            <a:pPr marL="285750" indent="-285750">
              <a:buFont typeface="Arial" panose="020B0604020202020204" pitchFamily="34" charset="0"/>
              <a:buChar char="•"/>
            </a:pPr>
            <a:endParaRPr lang="en-US" sz="3400"/>
          </a:p>
          <a:p>
            <a:pPr marL="285750" indent="-285750">
              <a:buFont typeface="Arial" panose="020B0604020202020204" pitchFamily="34" charset="0"/>
              <a:buChar char="•"/>
            </a:pPr>
            <a:r>
              <a:rPr lang="en-US" sz="3400"/>
              <a:t>Family involvement to allow for consistency/continuation of trained supports</a:t>
            </a:r>
          </a:p>
          <a:p>
            <a:pPr marL="0" indent="0">
              <a:buNone/>
            </a:pPr>
            <a:r>
              <a:rPr lang="en-US" sz="3400">
                <a:latin typeface="Century Gothic"/>
              </a:rPr>
              <a:t>	</a:t>
            </a:r>
          </a:p>
          <a:p>
            <a:r>
              <a:rPr lang="en-US" sz="3400"/>
              <a:t>*Current school set up </a:t>
            </a:r>
          </a:p>
          <a:p>
            <a:pPr marL="742950" lvl="1" indent="-285750">
              <a:buFont typeface="Arial" panose="020B0604020202020204" pitchFamily="34" charset="0"/>
              <a:buChar char="•"/>
            </a:pPr>
            <a:r>
              <a:rPr lang="en-US" sz="3400"/>
              <a:t>2 days per week</a:t>
            </a:r>
          </a:p>
          <a:p>
            <a:pPr marL="742950" lvl="1" indent="-285750">
              <a:buFont typeface="Arial" panose="020B0604020202020204" pitchFamily="34" charset="0"/>
              <a:buChar char="•"/>
            </a:pPr>
            <a:r>
              <a:rPr lang="en-US" sz="3400"/>
              <a:t>sister is paraprofessional</a:t>
            </a:r>
          </a:p>
          <a:p>
            <a:pPr marL="742950" lvl="1" indent="-285750">
              <a:buFont typeface="Arial" panose="020B0604020202020204" pitchFamily="34" charset="0"/>
              <a:buChar char="•"/>
            </a:pPr>
            <a:r>
              <a:rPr lang="en-US" sz="3400">
                <a:latin typeface="Century Gothic"/>
              </a:rPr>
              <a:t>daily peer support from friends, classmates and previous team partner</a:t>
            </a:r>
          </a:p>
          <a:p>
            <a:endParaRPr lang="en-US"/>
          </a:p>
        </p:txBody>
      </p:sp>
    </p:spTree>
    <p:extLst>
      <p:ext uri="{BB962C8B-B14F-4D97-AF65-F5344CB8AC3E}">
        <p14:creationId xmlns:p14="http://schemas.microsoft.com/office/powerpoint/2010/main" val="1934035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8DA9C-3A84-480E-F8CE-33123E12AD66}"/>
              </a:ext>
            </a:extLst>
          </p:cNvPr>
          <p:cNvSpPr>
            <a:spLocks noGrp="1"/>
          </p:cNvSpPr>
          <p:nvPr>
            <p:ph type="title"/>
          </p:nvPr>
        </p:nvSpPr>
        <p:spPr>
          <a:xfrm>
            <a:off x="457200" y="274638"/>
            <a:ext cx="8229600" cy="1143000"/>
          </a:xfrm>
        </p:spPr>
        <p:txBody>
          <a:bodyPr anchor="ctr">
            <a:normAutofit/>
          </a:bodyPr>
          <a:lstStyle/>
          <a:p>
            <a:r>
              <a:rPr lang="en-US">
                <a:latin typeface="Century Gothic"/>
              </a:rPr>
              <a:t>Presenters</a:t>
            </a:r>
            <a:endParaRPr lang="en-US"/>
          </a:p>
        </p:txBody>
      </p:sp>
      <p:sp>
        <p:nvSpPr>
          <p:cNvPr id="3" name="Content Placeholder 2">
            <a:extLst>
              <a:ext uri="{FF2B5EF4-FFF2-40B4-BE49-F238E27FC236}">
                <a16:creationId xmlns:a16="http://schemas.microsoft.com/office/drawing/2014/main" id="{300FAE36-46AD-52E1-1AAC-993BD6EC1DDD}"/>
              </a:ext>
            </a:extLst>
          </p:cNvPr>
          <p:cNvSpPr>
            <a:spLocks noGrp="1"/>
          </p:cNvSpPr>
          <p:nvPr>
            <p:ph sz="half" idx="1"/>
          </p:nvPr>
        </p:nvSpPr>
        <p:spPr>
          <a:xfrm>
            <a:off x="4569759" y="1712259"/>
            <a:ext cx="4576482" cy="4525963"/>
          </a:xfrm>
        </p:spPr>
        <p:txBody>
          <a:bodyPr vert="horz" lIns="91440" tIns="45720" rIns="91440" bIns="45720" rtlCol="0" anchor="t">
            <a:normAutofit/>
          </a:bodyPr>
          <a:lstStyle/>
          <a:p>
            <a:pPr marL="0" indent="0">
              <a:buNone/>
            </a:pPr>
            <a:r>
              <a:rPr lang="en-US" sz="2200">
                <a:latin typeface="Century Gothic"/>
              </a:rPr>
              <a:t>Kelli Pope, </a:t>
            </a:r>
            <a:r>
              <a:rPr lang="en-US" sz="2200" err="1">
                <a:latin typeface="Century Gothic"/>
              </a:rPr>
              <a:t>B.Ed</a:t>
            </a:r>
            <a:r>
              <a:rPr lang="en-US" sz="2200">
                <a:latin typeface="Century Gothic"/>
              </a:rPr>
              <a:t>, B.A.J., School Liaison</a:t>
            </a:r>
          </a:p>
          <a:p>
            <a:pPr marL="0" indent="0">
              <a:buNone/>
            </a:pPr>
            <a:endParaRPr lang="en-US"/>
          </a:p>
          <a:p>
            <a:pPr marL="0" indent="0">
              <a:buNone/>
            </a:pPr>
            <a:r>
              <a:rPr lang="en-US">
                <a:highlight>
                  <a:srgbClr val="FFFF00"/>
                </a:highlight>
                <a:latin typeface="Century Gothic"/>
              </a:rPr>
              <a:t>(insert photo)</a:t>
            </a:r>
            <a:endParaRPr lang="en-US">
              <a:highlight>
                <a:srgbClr val="FFFF00"/>
              </a:highlight>
            </a:endParaRPr>
          </a:p>
          <a:p>
            <a:pPr marL="0" indent="0">
              <a:buNone/>
            </a:pPr>
            <a:endParaRPr lang="en-US"/>
          </a:p>
        </p:txBody>
      </p:sp>
      <p:sp>
        <p:nvSpPr>
          <p:cNvPr id="5" name="Content Placeholder 2">
            <a:extLst>
              <a:ext uri="{FF2B5EF4-FFF2-40B4-BE49-F238E27FC236}">
                <a16:creationId xmlns:a16="http://schemas.microsoft.com/office/drawing/2014/main" id="{ACF2FDF3-DB62-BC9D-E7AC-EBDFAC02C6C3}"/>
              </a:ext>
            </a:extLst>
          </p:cNvPr>
          <p:cNvSpPr txBox="1">
            <a:spLocks/>
          </p:cNvSpPr>
          <p:nvPr/>
        </p:nvSpPr>
        <p:spPr>
          <a:xfrm>
            <a:off x="531159" y="1707776"/>
            <a:ext cx="40386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latin typeface="Century Gothic"/>
              </a:rPr>
              <a:t>Nicholas Guess, OTD, OTR/L</a:t>
            </a:r>
            <a:endParaRPr lang="en-US"/>
          </a:p>
        </p:txBody>
      </p:sp>
      <p:pic>
        <p:nvPicPr>
          <p:cNvPr id="4" name="Picture 3" descr="A person helping a child in a wheelchair&#10;&#10;AI-generated content may be incorrect.">
            <a:extLst>
              <a:ext uri="{FF2B5EF4-FFF2-40B4-BE49-F238E27FC236}">
                <a16:creationId xmlns:a16="http://schemas.microsoft.com/office/drawing/2014/main" id="{9403002D-36FD-C5A9-EE70-192D4383C000}"/>
              </a:ext>
            </a:extLst>
          </p:cNvPr>
          <p:cNvPicPr>
            <a:picLocks noChangeAspect="1"/>
          </p:cNvPicPr>
          <p:nvPr/>
        </p:nvPicPr>
        <p:blipFill>
          <a:blip r:embed="rId3"/>
          <a:srcRect l="-80" t="-9985" r="80" b="19585"/>
          <a:stretch>
            <a:fillRect/>
          </a:stretch>
        </p:blipFill>
        <p:spPr>
          <a:xfrm>
            <a:off x="656993" y="2179019"/>
            <a:ext cx="3787700" cy="3507423"/>
          </a:xfrm>
          <a:prstGeom prst="rect">
            <a:avLst/>
          </a:prstGeom>
        </p:spPr>
      </p:pic>
      <p:pic>
        <p:nvPicPr>
          <p:cNvPr id="6" name="Picture 5" descr="A person in a wheelchair playing with a child&#10;&#10;AI-generated content may be incorrect.">
            <a:extLst>
              <a:ext uri="{FF2B5EF4-FFF2-40B4-BE49-F238E27FC236}">
                <a16:creationId xmlns:a16="http://schemas.microsoft.com/office/drawing/2014/main" id="{86EA196C-2696-95B0-91A1-830D85382F90}"/>
              </a:ext>
            </a:extLst>
          </p:cNvPr>
          <p:cNvPicPr>
            <a:picLocks noChangeAspect="1"/>
          </p:cNvPicPr>
          <p:nvPr/>
        </p:nvPicPr>
        <p:blipFill>
          <a:blip r:embed="rId4"/>
          <a:stretch>
            <a:fillRect/>
          </a:stretch>
        </p:blipFill>
        <p:spPr>
          <a:xfrm>
            <a:off x="4572000" y="2566146"/>
            <a:ext cx="4157383" cy="3115236"/>
          </a:xfrm>
          <a:prstGeom prst="rect">
            <a:avLst/>
          </a:prstGeom>
        </p:spPr>
      </p:pic>
    </p:spTree>
    <p:extLst>
      <p:ext uri="{BB962C8B-B14F-4D97-AF65-F5344CB8AC3E}">
        <p14:creationId xmlns:p14="http://schemas.microsoft.com/office/powerpoint/2010/main" val="87770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6EE4-5299-90C6-82B8-A4103376B871}"/>
              </a:ext>
            </a:extLst>
          </p:cNvPr>
          <p:cNvSpPr>
            <a:spLocks noGrp="1"/>
          </p:cNvSpPr>
          <p:nvPr>
            <p:ph type="title"/>
          </p:nvPr>
        </p:nvSpPr>
        <p:spPr>
          <a:xfrm>
            <a:off x="3941" y="107130"/>
            <a:ext cx="4997670" cy="1704645"/>
          </a:xfrm>
        </p:spPr>
        <p:txBody>
          <a:bodyPr>
            <a:normAutofit fontScale="90000"/>
          </a:bodyPr>
          <a:lstStyle/>
          <a:p>
            <a:r>
              <a:rPr lang="en-US">
                <a:latin typeface="Century Gothic"/>
              </a:rPr>
              <a:t>Technology Integration for Ryan</a:t>
            </a:r>
            <a:endParaRPr lang="en-US"/>
          </a:p>
        </p:txBody>
      </p:sp>
      <p:sp>
        <p:nvSpPr>
          <p:cNvPr id="3" name="Text Placeholder 2">
            <a:extLst>
              <a:ext uri="{FF2B5EF4-FFF2-40B4-BE49-F238E27FC236}">
                <a16:creationId xmlns:a16="http://schemas.microsoft.com/office/drawing/2014/main" id="{79EDBA6C-B976-908A-D803-319CA8CBF054}"/>
              </a:ext>
            </a:extLst>
          </p:cNvPr>
          <p:cNvSpPr>
            <a:spLocks noGrp="1"/>
          </p:cNvSpPr>
          <p:nvPr>
            <p:ph type="body" idx="1"/>
          </p:nvPr>
        </p:nvSpPr>
        <p:spPr/>
        <p:txBody>
          <a:bodyPr/>
          <a:lstStyle/>
          <a:p>
            <a:endParaRPr lang="en-US"/>
          </a:p>
        </p:txBody>
      </p:sp>
      <p:pic>
        <p:nvPicPr>
          <p:cNvPr id="7" name="Content Placeholder 6" descr="A person in a wheelchair">
            <a:extLst>
              <a:ext uri="{FF2B5EF4-FFF2-40B4-BE49-F238E27FC236}">
                <a16:creationId xmlns:a16="http://schemas.microsoft.com/office/drawing/2014/main" id="{897B5F39-7814-D3ED-AB77-2AA783AF3340}"/>
              </a:ext>
            </a:extLst>
          </p:cNvPr>
          <p:cNvPicPr>
            <a:picLocks noGrp="1" noChangeAspect="1"/>
          </p:cNvPicPr>
          <p:nvPr>
            <p:ph sz="half" idx="2"/>
          </p:nvPr>
        </p:nvPicPr>
        <p:blipFill>
          <a:blip r:embed="rId4"/>
          <a:stretch>
            <a:fillRect/>
          </a:stretch>
        </p:blipFill>
        <p:spPr>
          <a:xfrm>
            <a:off x="459139" y="1948247"/>
            <a:ext cx="3050965" cy="4512934"/>
          </a:xfrm>
          <a:prstGeom prst="rect">
            <a:avLst/>
          </a:prstGeom>
        </p:spPr>
      </p:pic>
      <p:sp>
        <p:nvSpPr>
          <p:cNvPr id="5" name="Text Placeholder 4">
            <a:extLst>
              <a:ext uri="{FF2B5EF4-FFF2-40B4-BE49-F238E27FC236}">
                <a16:creationId xmlns:a16="http://schemas.microsoft.com/office/drawing/2014/main" id="{73ABDA24-E91F-6619-88A3-90BA2AAEACAD}"/>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63F2C2BB-3A13-EB8A-CB51-11D968BBB66F}"/>
              </a:ext>
            </a:extLst>
          </p:cNvPr>
          <p:cNvSpPr>
            <a:spLocks noGrp="1"/>
          </p:cNvSpPr>
          <p:nvPr>
            <p:ph sz="quarter" idx="4"/>
          </p:nvPr>
        </p:nvSpPr>
        <p:spPr>
          <a:xfrm>
            <a:off x="4260741" y="322428"/>
            <a:ext cx="4564007" cy="6010657"/>
          </a:xfrm>
        </p:spPr>
        <p:txBody>
          <a:bodyPr/>
          <a:lstStyle/>
          <a:p>
            <a:endParaRPr lang="en-US"/>
          </a:p>
        </p:txBody>
      </p:sp>
      <p:pic>
        <p:nvPicPr>
          <p:cNvPr id="8" name="Ryan Ekso">
            <a:hlinkClick r:id="" action="ppaction://media"/>
            <a:extLst>
              <a:ext uri="{FF2B5EF4-FFF2-40B4-BE49-F238E27FC236}">
                <a16:creationId xmlns:a16="http://schemas.microsoft.com/office/drawing/2014/main" id="{FE6A2096-5A11-9976-D285-9D627A3270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28430" y="262101"/>
            <a:ext cx="3488175" cy="6333797"/>
          </a:xfrm>
          <a:prstGeom prst="rect">
            <a:avLst/>
          </a:prstGeom>
        </p:spPr>
      </p:pic>
    </p:spTree>
    <p:extLst>
      <p:ext uri="{BB962C8B-B14F-4D97-AF65-F5344CB8AC3E}">
        <p14:creationId xmlns:p14="http://schemas.microsoft.com/office/powerpoint/2010/main" val="19833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4CBC-A849-9895-2908-C72A5D52D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C9E19-86E8-282C-1FAF-C54C9E6BB80A}"/>
              </a:ext>
            </a:extLst>
          </p:cNvPr>
          <p:cNvSpPr>
            <a:spLocks noGrp="1"/>
          </p:cNvSpPr>
          <p:nvPr>
            <p:ph type="title"/>
          </p:nvPr>
        </p:nvSpPr>
        <p:spPr/>
        <p:txBody>
          <a:bodyPr>
            <a:normAutofit/>
          </a:bodyPr>
          <a:lstStyle/>
          <a:p>
            <a:r>
              <a:rPr lang="en-US">
                <a:latin typeface="Century Gothic"/>
              </a:rPr>
              <a:t>Ryan’s OT Recommendations</a:t>
            </a:r>
            <a:endParaRPr lang="en-US"/>
          </a:p>
        </p:txBody>
      </p:sp>
      <p:sp>
        <p:nvSpPr>
          <p:cNvPr id="3" name="Content Placeholder 2">
            <a:extLst>
              <a:ext uri="{FF2B5EF4-FFF2-40B4-BE49-F238E27FC236}">
                <a16:creationId xmlns:a16="http://schemas.microsoft.com/office/drawing/2014/main" id="{EDDCC00D-75BA-A400-2F61-79E8ADCC5B72}"/>
              </a:ext>
            </a:extLst>
          </p:cNvPr>
          <p:cNvSpPr>
            <a:spLocks noGrp="1"/>
          </p:cNvSpPr>
          <p:nvPr>
            <p:ph idx="1"/>
          </p:nvPr>
        </p:nvSpPr>
        <p:spPr>
          <a:xfrm>
            <a:off x="534988" y="1447800"/>
            <a:ext cx="8229600" cy="4800601"/>
          </a:xfrm>
        </p:spPr>
        <p:txBody>
          <a:bodyPr vert="horz" lIns="91440" tIns="45720" rIns="91440" bIns="45720" rtlCol="0" anchor="t">
            <a:normAutofit fontScale="55000" lnSpcReduction="20000"/>
          </a:bodyPr>
          <a:lstStyle/>
          <a:p>
            <a:pPr lvl="1">
              <a:lnSpc>
                <a:spcPct val="90000"/>
              </a:lnSpc>
              <a:spcBef>
                <a:spcPts val="500"/>
              </a:spcBef>
            </a:pPr>
            <a:endParaRPr lang="en-US" sz="2600">
              <a:latin typeface="Aptos"/>
            </a:endParaRPr>
          </a:p>
          <a:p>
            <a:pPr lvl="0"/>
            <a:r>
              <a:rPr lang="en-US"/>
              <a:t>Ryan can work on </a:t>
            </a:r>
            <a:r>
              <a:rPr lang="en-US" b="1"/>
              <a:t>visual attention in midline</a:t>
            </a:r>
            <a:r>
              <a:rPr lang="en-US"/>
              <a:t>, as well as sustained visual attention on school related tasks. </a:t>
            </a:r>
          </a:p>
          <a:p>
            <a:pPr lvl="0"/>
            <a:endParaRPr lang="en-US"/>
          </a:p>
          <a:p>
            <a:pPr lvl="0"/>
            <a:r>
              <a:rPr lang="en-US"/>
              <a:t>He will benefit from </a:t>
            </a:r>
            <a:r>
              <a:rPr lang="en-US" b="1"/>
              <a:t>breaks in quiet, distraction-free environments with limited visual clutter</a:t>
            </a:r>
            <a:r>
              <a:rPr lang="en-US"/>
              <a:t> when needing to focus on process complex tasks.</a:t>
            </a:r>
          </a:p>
          <a:p>
            <a:pPr lvl="0"/>
            <a:endParaRPr lang="en-US"/>
          </a:p>
          <a:p>
            <a:pPr lvl="0"/>
            <a:r>
              <a:rPr lang="en-US"/>
              <a:t>He also benefits from tasks that are of interest to him to </a:t>
            </a:r>
            <a:r>
              <a:rPr lang="en-US" b="1"/>
              <a:t>increase visual attention and participation </a:t>
            </a:r>
            <a:r>
              <a:rPr lang="en-US"/>
              <a:t>in tasks. </a:t>
            </a:r>
          </a:p>
          <a:p>
            <a:pPr lvl="0"/>
            <a:endParaRPr lang="en-US"/>
          </a:p>
          <a:p>
            <a:pPr lvl="0"/>
            <a:r>
              <a:rPr lang="en-US"/>
              <a:t>Ryan can also work on any </a:t>
            </a:r>
            <a:r>
              <a:rPr lang="en-US" b="1"/>
              <a:t>purposeful reach/grasp</a:t>
            </a:r>
            <a:r>
              <a:rPr lang="en-US"/>
              <a:t> with school-related tasks. He has begun to show more initiation with </a:t>
            </a:r>
            <a:r>
              <a:rPr lang="en-US" b="1"/>
              <a:t>purposeful movement using both arms</a:t>
            </a:r>
            <a:r>
              <a:rPr lang="en-US"/>
              <a:t> and can </a:t>
            </a:r>
            <a:r>
              <a:rPr lang="en-US" b="1"/>
              <a:t>use his arms to assist</a:t>
            </a:r>
            <a:r>
              <a:rPr lang="en-US"/>
              <a:t> with various school-related tasks as able. </a:t>
            </a:r>
          </a:p>
          <a:p>
            <a:pPr lvl="0"/>
            <a:endParaRPr lang="en-US"/>
          </a:p>
          <a:p>
            <a:pPr lvl="0"/>
            <a:r>
              <a:rPr lang="en-US"/>
              <a:t>Any </a:t>
            </a:r>
            <a:r>
              <a:rPr lang="en-US" b="1"/>
              <a:t>social engagement with peers</a:t>
            </a:r>
            <a:r>
              <a:rPr lang="en-US"/>
              <a:t> will also be beneficial for Ryan, which will </a:t>
            </a:r>
            <a:r>
              <a:rPr lang="en-US" b="1"/>
              <a:t>help with motivation, engagement, and participation</a:t>
            </a:r>
            <a:r>
              <a:rPr lang="en-US"/>
              <a:t> in school-related and age-appropriate tasks/activities.</a:t>
            </a:r>
          </a:p>
          <a:p>
            <a:endParaRPr lang="en-US"/>
          </a:p>
        </p:txBody>
      </p:sp>
      <p:sp>
        <p:nvSpPr>
          <p:cNvPr id="6" name="Text Placeholder 5">
            <a:extLst>
              <a:ext uri="{FF2B5EF4-FFF2-40B4-BE49-F238E27FC236}">
                <a16:creationId xmlns:a16="http://schemas.microsoft.com/office/drawing/2014/main" id="{C678C424-A5A7-80D2-5D1E-D72E98B6C567}"/>
              </a:ext>
            </a:extLst>
          </p:cNvPr>
          <p:cNvSpPr>
            <a:spLocks noGrp="1"/>
          </p:cNvSpPr>
          <p:nvPr>
            <p:ph type="body" idx="4294967295"/>
          </p:nvPr>
        </p:nvSpPr>
        <p:spPr>
          <a:xfrm>
            <a:off x="0" y="1447800"/>
            <a:ext cx="4040188" cy="727075"/>
          </a:xfrm>
        </p:spPr>
        <p:txBody>
          <a:bodyPr>
            <a:normAutofit/>
          </a:bodyPr>
          <a:lstStyle/>
          <a:p>
            <a:pPr marL="0" indent="0">
              <a:buNone/>
            </a:pPr>
            <a:endParaRPr lang="en-US"/>
          </a:p>
        </p:txBody>
      </p:sp>
      <p:sp>
        <p:nvSpPr>
          <p:cNvPr id="5" name="Content Placeholder 2">
            <a:extLst>
              <a:ext uri="{FF2B5EF4-FFF2-40B4-BE49-F238E27FC236}">
                <a16:creationId xmlns:a16="http://schemas.microsoft.com/office/drawing/2014/main" id="{637051D4-5A2E-2182-EC97-B90C5BDF2A34}"/>
              </a:ext>
            </a:extLst>
          </p:cNvPr>
          <p:cNvSpPr txBox="1">
            <a:spLocks/>
          </p:cNvSpPr>
          <p:nvPr/>
        </p:nvSpPr>
        <p:spPr>
          <a:xfrm>
            <a:off x="609600" y="1752600"/>
            <a:ext cx="82296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200">
              <a:latin typeface="Century Gothic"/>
            </a:endParaRPr>
          </a:p>
          <a:p>
            <a:pPr>
              <a:lnSpc>
                <a:spcPct val="90000"/>
              </a:lnSpc>
              <a:spcBef>
                <a:spcPts val="1000"/>
              </a:spcBef>
            </a:pPr>
            <a:endParaRPr lang="en-US" sz="2600">
              <a:latin typeface="Aptos"/>
            </a:endParaRPr>
          </a:p>
          <a:p>
            <a:endParaRPr lang="en-US"/>
          </a:p>
        </p:txBody>
      </p:sp>
    </p:spTree>
    <p:extLst>
      <p:ext uri="{BB962C8B-B14F-4D97-AF65-F5344CB8AC3E}">
        <p14:creationId xmlns:p14="http://schemas.microsoft.com/office/powerpoint/2010/main" val="100055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655D-4C73-E406-EB8B-5B8D08716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870D7-EF92-4042-A216-A8B61BD86ECA}"/>
              </a:ext>
            </a:extLst>
          </p:cNvPr>
          <p:cNvSpPr>
            <a:spLocks noGrp="1"/>
          </p:cNvSpPr>
          <p:nvPr>
            <p:ph type="title"/>
          </p:nvPr>
        </p:nvSpPr>
        <p:spPr/>
        <p:txBody>
          <a:bodyPr vert="horz" lIns="91440" tIns="45720" rIns="91440" bIns="45720" rtlCol="0" anchor="ctr">
            <a:normAutofit/>
          </a:bodyPr>
          <a:lstStyle/>
          <a:p>
            <a:r>
              <a:rPr lang="en-US" sz="3600" b="1" kern="1200"/>
              <a:t>Meet Janey</a:t>
            </a:r>
          </a:p>
        </p:txBody>
      </p:sp>
      <p:sp>
        <p:nvSpPr>
          <p:cNvPr id="3" name="Content Placeholder 2">
            <a:extLst>
              <a:ext uri="{FF2B5EF4-FFF2-40B4-BE49-F238E27FC236}">
                <a16:creationId xmlns:a16="http://schemas.microsoft.com/office/drawing/2014/main" id="{637B7390-A297-529C-04BE-398CB84EDA0F}"/>
              </a:ext>
            </a:extLst>
          </p:cNvPr>
          <p:cNvSpPr>
            <a:spLocks noGrp="1"/>
          </p:cNvSpPr>
          <p:nvPr>
            <p:ph idx="1"/>
          </p:nvPr>
        </p:nvSpPr>
        <p:spPr>
          <a:xfrm>
            <a:off x="3657346" y="245301"/>
            <a:ext cx="5111750" cy="5853113"/>
          </a:xfrm>
        </p:spPr>
        <p:txBody>
          <a:bodyPr vert="horz" lIns="91440" tIns="45720" rIns="91440" bIns="45720" rtlCol="0">
            <a:normAutofit/>
          </a:bodyPr>
          <a:lstStyle/>
          <a:p>
            <a:pPr lvl="1"/>
            <a:endParaRPr lang="en-US" sz="2800"/>
          </a:p>
          <a:p>
            <a:endParaRPr lang="en-US"/>
          </a:p>
        </p:txBody>
      </p:sp>
      <p:sp>
        <p:nvSpPr>
          <p:cNvPr id="4" name="Text Placeholder 3">
            <a:extLst>
              <a:ext uri="{FF2B5EF4-FFF2-40B4-BE49-F238E27FC236}">
                <a16:creationId xmlns:a16="http://schemas.microsoft.com/office/drawing/2014/main" id="{8A243F43-7406-267B-CE77-09F23C1F82FE}"/>
              </a:ext>
            </a:extLst>
          </p:cNvPr>
          <p:cNvSpPr>
            <a:spLocks noGrp="1"/>
          </p:cNvSpPr>
          <p:nvPr>
            <p:ph type="body" sz="half" idx="2"/>
          </p:nvPr>
        </p:nvSpPr>
        <p:spPr/>
        <p:txBody>
          <a:bodyPr/>
          <a:lstStyle/>
          <a:p>
            <a:endParaRPr lang="en-US">
              <a:highlight>
                <a:srgbClr val="FFFF00"/>
              </a:highlight>
            </a:endParaRPr>
          </a:p>
        </p:txBody>
      </p:sp>
      <p:pic>
        <p:nvPicPr>
          <p:cNvPr id="8" name="Picture 7" descr="A collage of a child with green hair">
            <a:extLst>
              <a:ext uri="{FF2B5EF4-FFF2-40B4-BE49-F238E27FC236}">
                <a16:creationId xmlns:a16="http://schemas.microsoft.com/office/drawing/2014/main" id="{02543491-E061-F832-E1E1-B86C22139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 y="1083468"/>
            <a:ext cx="3922776" cy="4691063"/>
          </a:xfrm>
          <a:prstGeom prst="rect">
            <a:avLst/>
          </a:prstGeom>
        </p:spPr>
      </p:pic>
      <p:graphicFrame>
        <p:nvGraphicFramePr>
          <p:cNvPr id="9" name="TextBox 3">
            <a:extLst>
              <a:ext uri="{FF2B5EF4-FFF2-40B4-BE49-F238E27FC236}">
                <a16:creationId xmlns:a16="http://schemas.microsoft.com/office/drawing/2014/main" id="{1AEB85D8-A18F-6B51-3148-ADA1F961F154}"/>
              </a:ext>
            </a:extLst>
          </p:cNvPr>
          <p:cNvGraphicFramePr/>
          <p:nvPr>
            <p:extLst>
              <p:ext uri="{D42A27DB-BD31-4B8C-83A1-F6EECF244321}">
                <p14:modId xmlns:p14="http://schemas.microsoft.com/office/powerpoint/2010/main" val="4220935451"/>
              </p:ext>
            </p:extLst>
          </p:nvPr>
        </p:nvGraphicFramePr>
        <p:xfrm>
          <a:off x="3465513" y="1562799"/>
          <a:ext cx="4361688" cy="4691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A child with a tube attached to his face">
            <a:extLst>
              <a:ext uri="{FF2B5EF4-FFF2-40B4-BE49-F238E27FC236}">
                <a16:creationId xmlns:a16="http://schemas.microsoft.com/office/drawing/2014/main" id="{D30A1D83-16CB-662B-3477-862A6034ECE6}"/>
              </a:ext>
            </a:extLst>
          </p:cNvPr>
          <p:cNvPicPr>
            <a:picLocks noChangeAspect="1"/>
          </p:cNvPicPr>
          <p:nvPr/>
        </p:nvPicPr>
        <p:blipFill>
          <a:blip r:embed="rId9">
            <a:extLst>
              <a:ext uri="{28A0092B-C50C-407E-A947-70E740481C1C}">
                <a14:useLocalDpi xmlns:a14="http://schemas.microsoft.com/office/drawing/2010/main" val="0"/>
              </a:ext>
            </a:extLst>
          </a:blip>
          <a:srcRect l="15678" t="-18593" r="-15678" b="12656"/>
          <a:stretch>
            <a:fillRect/>
          </a:stretch>
        </p:blipFill>
        <p:spPr>
          <a:xfrm>
            <a:off x="6811038" y="245301"/>
            <a:ext cx="2332962" cy="3099815"/>
          </a:xfrm>
          <a:prstGeom prst="rect">
            <a:avLst/>
          </a:prstGeom>
        </p:spPr>
      </p:pic>
    </p:spTree>
    <p:extLst>
      <p:ext uri="{BB962C8B-B14F-4D97-AF65-F5344CB8AC3E}">
        <p14:creationId xmlns:p14="http://schemas.microsoft.com/office/powerpoint/2010/main" val="4232794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B264D1-1384-25CB-787B-02192512EED6}"/>
              </a:ext>
            </a:extLst>
          </p:cNvPr>
          <p:cNvSpPr>
            <a:spLocks noGrp="1"/>
          </p:cNvSpPr>
          <p:nvPr>
            <p:ph type="title"/>
          </p:nvPr>
        </p:nvSpPr>
        <p:spPr>
          <a:xfrm>
            <a:off x="347472" y="-226898"/>
            <a:ext cx="3008313" cy="1162050"/>
          </a:xfrm>
        </p:spPr>
        <p:txBody>
          <a:bodyPr/>
          <a:lstStyle/>
          <a:p>
            <a:r>
              <a:rPr lang="en-US"/>
              <a:t>Return to School &amp; Life</a:t>
            </a:r>
          </a:p>
        </p:txBody>
      </p:sp>
      <p:sp>
        <p:nvSpPr>
          <p:cNvPr id="7" name="Text Placeholder 6">
            <a:extLst>
              <a:ext uri="{FF2B5EF4-FFF2-40B4-BE49-F238E27FC236}">
                <a16:creationId xmlns:a16="http://schemas.microsoft.com/office/drawing/2014/main" id="{5231F165-0F66-A10E-F122-95B1290A6A93}"/>
              </a:ext>
            </a:extLst>
          </p:cNvPr>
          <p:cNvSpPr>
            <a:spLocks noGrp="1"/>
          </p:cNvSpPr>
          <p:nvPr>
            <p:ph type="body" sz="half" idx="2"/>
          </p:nvPr>
        </p:nvSpPr>
        <p:spPr>
          <a:xfrm>
            <a:off x="347472" y="1094282"/>
            <a:ext cx="4989026" cy="5031881"/>
          </a:xfrm>
        </p:spPr>
        <p:txBody>
          <a:bodyPr>
            <a:noAutofit/>
          </a:bodyPr>
          <a:lstStyle/>
          <a:p>
            <a:pPr marL="285750" indent="-285750">
              <a:buFont typeface="Arial" panose="020B0604020202020204" pitchFamily="34" charset="0"/>
              <a:buChar char="•"/>
            </a:pPr>
            <a:r>
              <a:rPr lang="en-US" sz="1200"/>
              <a:t>August 2023</a:t>
            </a:r>
          </a:p>
          <a:p>
            <a:pPr marL="742950" lvl="1" indent="-285750">
              <a:buFont typeface="Arial" panose="020B0604020202020204" pitchFamily="34" charset="0"/>
              <a:buChar char="•"/>
            </a:pPr>
            <a:r>
              <a:rPr lang="en-US"/>
              <a:t> began day program at Ability KC for a total LOS 6 months</a:t>
            </a:r>
          </a:p>
          <a:p>
            <a:endParaRPr lang="en-US" sz="1200"/>
          </a:p>
          <a:p>
            <a:pPr marL="285750" indent="-285750">
              <a:buFont typeface="Arial" panose="020B0604020202020204" pitchFamily="34" charset="0"/>
              <a:buChar char="•"/>
            </a:pPr>
            <a:r>
              <a:rPr lang="en-US" sz="1200"/>
              <a:t>November 2023</a:t>
            </a:r>
          </a:p>
          <a:p>
            <a:pPr marL="742950" lvl="1" indent="-285750">
              <a:buFont typeface="Arial" panose="020B0604020202020204" pitchFamily="34" charset="0"/>
              <a:buChar char="•"/>
            </a:pPr>
            <a:r>
              <a:rPr lang="en-US"/>
              <a:t>Initial school contact established </a:t>
            </a:r>
          </a:p>
          <a:p>
            <a:endParaRPr lang="en-US" sz="1200"/>
          </a:p>
          <a:p>
            <a:pPr marL="285750" indent="-285750">
              <a:buFont typeface="Arial" panose="020B0604020202020204" pitchFamily="34" charset="0"/>
              <a:buChar char="•"/>
            </a:pPr>
            <a:r>
              <a:rPr lang="en-US" sz="1200"/>
              <a:t>December 2023 - observations</a:t>
            </a:r>
          </a:p>
          <a:p>
            <a:pPr marL="742950" lvl="1" indent="-285750">
              <a:buFont typeface="Arial" panose="020B0604020202020204" pitchFamily="34" charset="0"/>
              <a:buChar char="•"/>
            </a:pPr>
            <a:r>
              <a:rPr lang="en-US"/>
              <a:t> ACCT/Classroom partnership to support school re-entry, new school placement recommendations from AKC</a:t>
            </a:r>
          </a:p>
          <a:p>
            <a:pPr marL="285750" indent="-285750">
              <a:buFont typeface="Arial" panose="020B0604020202020204" pitchFamily="34" charset="0"/>
              <a:buChar char="•"/>
            </a:pPr>
            <a:r>
              <a:rPr lang="en-US" sz="1200"/>
              <a:t>January 2024 </a:t>
            </a:r>
          </a:p>
          <a:p>
            <a:pPr marL="742950" lvl="1" indent="-285750">
              <a:buFont typeface="Arial" panose="020B0604020202020204" pitchFamily="34" charset="0"/>
              <a:buChar char="•"/>
            </a:pPr>
            <a:r>
              <a:rPr lang="en-US"/>
              <a:t>SCHOOL CONFERENCE</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February: </a:t>
            </a:r>
          </a:p>
          <a:p>
            <a:pPr marL="742950" lvl="1" indent="-285750">
              <a:buFont typeface="Arial" panose="020B0604020202020204" pitchFamily="34" charset="0"/>
              <a:buChar char="•"/>
            </a:pPr>
            <a:r>
              <a:rPr lang="en-US"/>
              <a:t>School Re-entry began two half days per week at school in functional programming</a:t>
            </a:r>
          </a:p>
          <a:p>
            <a:pPr lvl="1"/>
            <a:endParaRPr lang="en-US"/>
          </a:p>
          <a:p>
            <a:pPr marL="285750" indent="-285750">
              <a:buFont typeface="Arial" panose="020B0604020202020204" pitchFamily="34" charset="0"/>
              <a:buChar char="•"/>
            </a:pPr>
            <a:r>
              <a:rPr lang="en-US" sz="1200"/>
              <a:t>AKC reminded school of ELOS and let them know to work with family on when to transition to full days upon discharge 2/29/2024</a:t>
            </a:r>
          </a:p>
          <a:p>
            <a:pPr marL="285750" indent="-285750">
              <a:buFont typeface="Arial" panose="020B0604020202020204" pitchFamily="34" charset="0"/>
              <a:buChar char="•"/>
            </a:pPr>
            <a:endParaRPr lang="en-US" sz="1200"/>
          </a:p>
          <a:p>
            <a:pPr marL="171450" indent="-171450">
              <a:buFont typeface="Arial" panose="020B0604020202020204" pitchFamily="34" charset="0"/>
              <a:buChar char="•"/>
            </a:pPr>
            <a:r>
              <a:rPr lang="en-US" sz="1200"/>
              <a:t>Summer 2024- Returned for Adolescent TRANSITIONS Program</a:t>
            </a:r>
          </a:p>
        </p:txBody>
      </p:sp>
      <p:pic>
        <p:nvPicPr>
          <p:cNvPr id="12" name="Content Placeholder 11">
            <a:extLst>
              <a:ext uri="{FF2B5EF4-FFF2-40B4-BE49-F238E27FC236}">
                <a16:creationId xmlns:a16="http://schemas.microsoft.com/office/drawing/2014/main" id="{95A766D4-F156-DDD9-75F1-DE6EA1258658}"/>
              </a:ext>
            </a:extLst>
          </p:cNvPr>
          <p:cNvPicPr>
            <a:picLocks noGrp="1" noChangeAspect="1"/>
          </p:cNvPicPr>
          <p:nvPr>
            <p:ph idx="1"/>
          </p:nvPr>
        </p:nvPicPr>
        <p:blipFill>
          <a:blip r:embed="rId3"/>
          <a:srcRect t="27444" b="20912"/>
          <a:stretch>
            <a:fillRect/>
          </a:stretch>
        </p:blipFill>
        <p:spPr>
          <a:xfrm>
            <a:off x="3302496" y="435203"/>
            <a:ext cx="5111750" cy="1901952"/>
          </a:xfrm>
          <a:prstGeom prst="rect">
            <a:avLst/>
          </a:prstGeom>
        </p:spPr>
      </p:pic>
      <p:pic>
        <p:nvPicPr>
          <p:cNvPr id="14" name="Picture 13" descr="A child holding red ribbons">
            <a:extLst>
              <a:ext uri="{FF2B5EF4-FFF2-40B4-BE49-F238E27FC236}">
                <a16:creationId xmlns:a16="http://schemas.microsoft.com/office/drawing/2014/main" id="{17F5639C-414E-4450-7A26-7D2F59F8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94568" y="3073576"/>
            <a:ext cx="3575304" cy="2691994"/>
          </a:xfrm>
          <a:prstGeom prst="rect">
            <a:avLst/>
          </a:prstGeom>
        </p:spPr>
      </p:pic>
      <p:sp>
        <p:nvSpPr>
          <p:cNvPr id="4" name="Rectangle 3">
            <a:extLst>
              <a:ext uri="{FF2B5EF4-FFF2-40B4-BE49-F238E27FC236}">
                <a16:creationId xmlns:a16="http://schemas.microsoft.com/office/drawing/2014/main" id="{7DF0DABD-BC7B-D6A1-C7AE-2D573076BF76}"/>
              </a:ext>
            </a:extLst>
          </p:cNvPr>
          <p:cNvSpPr/>
          <p:nvPr/>
        </p:nvSpPr>
        <p:spPr>
          <a:xfrm>
            <a:off x="4572000" y="1629269"/>
            <a:ext cx="4187384" cy="707886"/>
          </a:xfrm>
          <a:prstGeom prst="rect">
            <a:avLst/>
          </a:prstGeom>
          <a:noFill/>
        </p:spPr>
        <p:txBody>
          <a:bodyPr wrap="square" lIns="91440" tIns="45720" rIns="91440" bIns="45720">
            <a:spAutoFit/>
          </a:bodyPr>
          <a:lstStyle/>
          <a:p>
            <a:pPr algn="ctr"/>
            <a:r>
              <a:rPr lang="en-US" sz="4000" b="1" cap="none" spc="50">
                <a:ln w="0">
                  <a:solidFill>
                    <a:schemeClr val="tx1"/>
                  </a:solidFill>
                </a:ln>
                <a:solidFill>
                  <a:schemeClr val="bg2"/>
                </a:solidFill>
                <a:effectLst>
                  <a:innerShdw blurRad="63500" dist="50800" dir="13500000">
                    <a:srgbClr val="000000">
                      <a:alpha val="50000"/>
                    </a:srgbClr>
                  </a:innerShdw>
                </a:effectLst>
              </a:rPr>
              <a:t>Transitions</a:t>
            </a:r>
            <a:r>
              <a:rPr lang="en-US" sz="4000" b="1" cap="none" spc="50">
                <a:ln w="0"/>
                <a:solidFill>
                  <a:schemeClr val="bg2"/>
                </a:solidFill>
                <a:effectLst>
                  <a:innerShdw blurRad="63500" dist="50800" dir="13500000">
                    <a:srgbClr val="000000">
                      <a:alpha val="50000"/>
                    </a:srgbClr>
                  </a:innerShdw>
                </a:effectLst>
              </a:rPr>
              <a:t> </a:t>
            </a:r>
          </a:p>
        </p:txBody>
      </p:sp>
      <p:sp>
        <p:nvSpPr>
          <p:cNvPr id="6" name="Rectangle 5">
            <a:extLst>
              <a:ext uri="{FF2B5EF4-FFF2-40B4-BE49-F238E27FC236}">
                <a16:creationId xmlns:a16="http://schemas.microsoft.com/office/drawing/2014/main" id="{6EA77E70-D94D-9B1D-A390-A471B472FAFD}"/>
              </a:ext>
            </a:extLst>
          </p:cNvPr>
          <p:cNvSpPr/>
          <p:nvPr/>
        </p:nvSpPr>
        <p:spPr>
          <a:xfrm>
            <a:off x="6155262" y="5253118"/>
            <a:ext cx="2722219" cy="954107"/>
          </a:xfrm>
          <a:prstGeom prst="rect">
            <a:avLst/>
          </a:prstGeom>
          <a:noFill/>
        </p:spPr>
        <p:txBody>
          <a:bodyPr wrap="none" lIns="91440" tIns="45720" rIns="91440" bIns="45720">
            <a:spAutoFit/>
          </a:bodyPr>
          <a:lstStyle/>
          <a:p>
            <a:pPr algn="ctr"/>
            <a:r>
              <a:rPr lang="en-US" sz="2800" b="1" cap="none" spc="50">
                <a:ln w="0">
                  <a:solidFill>
                    <a:schemeClr val="tx1"/>
                  </a:solidFill>
                </a:ln>
                <a:solidFill>
                  <a:schemeClr val="bg2"/>
                </a:solidFill>
                <a:effectLst>
                  <a:innerShdw blurRad="63500" dist="50800" dir="13500000">
                    <a:srgbClr val="000000">
                      <a:alpha val="50000"/>
                    </a:srgbClr>
                  </a:innerShdw>
                </a:effectLst>
              </a:rPr>
              <a:t>Special Olympic </a:t>
            </a:r>
          </a:p>
          <a:p>
            <a:pPr algn="ctr"/>
            <a:r>
              <a:rPr lang="en-US" sz="2800" b="1" cap="none" spc="50">
                <a:ln w="0">
                  <a:solidFill>
                    <a:schemeClr val="tx1"/>
                  </a:solidFill>
                </a:ln>
                <a:solidFill>
                  <a:schemeClr val="bg2"/>
                </a:solidFill>
                <a:effectLst>
                  <a:innerShdw blurRad="63500" dist="50800" dir="13500000">
                    <a:srgbClr val="000000">
                      <a:alpha val="50000"/>
                    </a:srgbClr>
                  </a:innerShdw>
                </a:effectLst>
              </a:rPr>
              <a:t>GOLD </a:t>
            </a:r>
          </a:p>
        </p:txBody>
      </p:sp>
    </p:spTree>
    <p:extLst>
      <p:ext uri="{BB962C8B-B14F-4D97-AF65-F5344CB8AC3E}">
        <p14:creationId xmlns:p14="http://schemas.microsoft.com/office/powerpoint/2010/main" val="3722934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A496-F962-F0BC-B9A7-61EF4337A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3D82F-5E1D-D9B7-5E5F-9BA408BEF4C5}"/>
              </a:ext>
            </a:extLst>
          </p:cNvPr>
          <p:cNvSpPr>
            <a:spLocks noGrp="1"/>
          </p:cNvSpPr>
          <p:nvPr>
            <p:ph type="title"/>
          </p:nvPr>
        </p:nvSpPr>
        <p:spPr>
          <a:xfrm>
            <a:off x="-381000" y="3068638"/>
            <a:ext cx="8229600" cy="1143000"/>
          </a:xfrm>
        </p:spPr>
        <p:txBody>
          <a:bodyPr>
            <a:normAutofit/>
          </a:bodyPr>
          <a:lstStyle/>
          <a:p>
            <a:r>
              <a:rPr lang="en-US" sz="4800">
                <a:latin typeface="Century Gothic"/>
              </a:rPr>
              <a:t>Bentley</a:t>
            </a:r>
          </a:p>
        </p:txBody>
      </p:sp>
      <p:sp>
        <p:nvSpPr>
          <p:cNvPr id="3" name="Content Placeholder 2">
            <a:extLst>
              <a:ext uri="{FF2B5EF4-FFF2-40B4-BE49-F238E27FC236}">
                <a16:creationId xmlns:a16="http://schemas.microsoft.com/office/drawing/2014/main" id="{61540162-673D-7A59-A98D-5A89B2A70E8D}"/>
              </a:ext>
            </a:extLst>
          </p:cNvPr>
          <p:cNvSpPr>
            <a:spLocks noGrp="1"/>
          </p:cNvSpPr>
          <p:nvPr>
            <p:ph idx="1"/>
          </p:nvPr>
        </p:nvSpPr>
        <p:spPr/>
        <p:txBody>
          <a:bodyPr vert="horz" lIns="91440" tIns="45720" rIns="91440" bIns="45720" rtlCol="0" anchor="t">
            <a:normAutofit/>
          </a:bodyPr>
          <a:lstStyle/>
          <a:p>
            <a:pPr lvl="1">
              <a:lnSpc>
                <a:spcPct val="90000"/>
              </a:lnSpc>
              <a:spcBef>
                <a:spcPts val="500"/>
              </a:spcBef>
            </a:pPr>
            <a:endParaRPr lang="en-US" sz="2600">
              <a:latin typeface="Aptos"/>
            </a:endParaRPr>
          </a:p>
          <a:p>
            <a:endParaRPr lang="en-US"/>
          </a:p>
        </p:txBody>
      </p:sp>
      <p:sp>
        <p:nvSpPr>
          <p:cNvPr id="5" name="Content Placeholder 2">
            <a:extLst>
              <a:ext uri="{FF2B5EF4-FFF2-40B4-BE49-F238E27FC236}">
                <a16:creationId xmlns:a16="http://schemas.microsoft.com/office/drawing/2014/main" id="{C827F0FD-8F16-3281-03F4-05AED7F79DB4}"/>
              </a:ext>
            </a:extLst>
          </p:cNvPr>
          <p:cNvSpPr txBox="1">
            <a:spLocks/>
          </p:cNvSpPr>
          <p:nvPr/>
        </p:nvSpPr>
        <p:spPr>
          <a:xfrm>
            <a:off x="609600" y="1752600"/>
            <a:ext cx="82296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200">
              <a:latin typeface="Century Gothic"/>
            </a:endParaRPr>
          </a:p>
          <a:p>
            <a:pPr>
              <a:lnSpc>
                <a:spcPct val="90000"/>
              </a:lnSpc>
              <a:spcBef>
                <a:spcPts val="1000"/>
              </a:spcBef>
            </a:pPr>
            <a:endParaRPr lang="en-US" sz="2600">
              <a:latin typeface="Aptos"/>
            </a:endParaRPr>
          </a:p>
          <a:p>
            <a:endParaRPr lang="en-US"/>
          </a:p>
        </p:txBody>
      </p:sp>
      <p:sp>
        <p:nvSpPr>
          <p:cNvPr id="4" name="TextBox 3">
            <a:extLst>
              <a:ext uri="{FF2B5EF4-FFF2-40B4-BE49-F238E27FC236}">
                <a16:creationId xmlns:a16="http://schemas.microsoft.com/office/drawing/2014/main" id="{0B16CF19-9B8C-D2AB-2EBA-74432A76C809}"/>
              </a:ext>
            </a:extLst>
          </p:cNvPr>
          <p:cNvSpPr txBox="1"/>
          <p:nvPr/>
        </p:nvSpPr>
        <p:spPr>
          <a:xfrm>
            <a:off x="97117" y="-1349"/>
            <a:ext cx="8235573" cy="3600986"/>
          </a:xfrm>
          <a:prstGeom prst="rect">
            <a:avLst/>
          </a:prstGeom>
          <a:noFill/>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200">
                <a:latin typeface="Century Gothic"/>
                <a:cs typeface="Arial"/>
              </a:rPr>
              <a:t>Previously healthy, 8 year-old male</a:t>
            </a:r>
          </a:p>
          <a:p>
            <a:pPr marL="228600" indent="-228600">
              <a:buFont typeface=""/>
              <a:buChar char="•"/>
            </a:pPr>
            <a:endParaRPr lang="en-US" sz="2200">
              <a:latin typeface="Century Gothic"/>
              <a:cs typeface="Arial"/>
            </a:endParaRPr>
          </a:p>
          <a:p>
            <a:pPr marL="228600" indent="-228600">
              <a:buFont typeface=""/>
              <a:buChar char="•"/>
            </a:pPr>
            <a:r>
              <a:rPr lang="en-US" sz="2200">
                <a:latin typeface="Century Gothic"/>
                <a:cs typeface="Arial"/>
              </a:rPr>
              <a:t>Diagnosis: Crush injury with s</a:t>
            </a:r>
            <a:r>
              <a:rPr lang="en-US" sz="2200">
                <a:latin typeface="Century Gothic"/>
                <a:ea typeface="Calibri"/>
                <a:cs typeface="Calibri"/>
              </a:rPr>
              <a:t>evere</a:t>
            </a:r>
            <a:r>
              <a:rPr lang="en-US" sz="2200">
                <a:latin typeface="Century Gothic"/>
                <a:ea typeface="+mn-lt"/>
                <a:cs typeface="+mn-lt"/>
              </a:rPr>
              <a:t> TBI after being struck by debris from a tornado while seeking shelter under a bus depot. Initial GCS score of 3. </a:t>
            </a:r>
            <a:endParaRPr lang="en-US" sz="2200">
              <a:latin typeface="Century Gothic"/>
              <a:ea typeface="Calibri"/>
              <a:cs typeface="Calibri"/>
            </a:endParaRPr>
          </a:p>
          <a:p>
            <a:pPr marL="228600" indent="-228600">
              <a:buFont typeface=""/>
              <a:buChar char="•"/>
            </a:pPr>
            <a:endParaRPr lang="en-US" sz="2200">
              <a:latin typeface="Century Gothic"/>
              <a:cs typeface="Arial"/>
            </a:endParaRPr>
          </a:p>
          <a:p>
            <a:pPr marL="228600" indent="-228600">
              <a:buFont typeface=""/>
              <a:buChar char="•"/>
            </a:pPr>
            <a:r>
              <a:rPr lang="en-US" sz="2200">
                <a:latin typeface="Century Gothic"/>
                <a:cs typeface="Arial"/>
              </a:rPr>
              <a:t>Received OT, PT, SP, ACCT, Groups, Independent Programming (IP), School/Edu hours  &amp; Re-integration Support </a:t>
            </a:r>
          </a:p>
          <a:p>
            <a:endParaRPr lang="en-US" sz="3000">
              <a:latin typeface="Century Gothic"/>
              <a:cs typeface="Arial"/>
            </a:endParaRPr>
          </a:p>
        </p:txBody>
      </p:sp>
      <p:pic>
        <p:nvPicPr>
          <p:cNvPr id="7" name="Picture 6" descr="No photo description available.">
            <a:extLst>
              <a:ext uri="{FF2B5EF4-FFF2-40B4-BE49-F238E27FC236}">
                <a16:creationId xmlns:a16="http://schemas.microsoft.com/office/drawing/2014/main" id="{1BCBD8ED-2FF4-ABEA-3ED4-EAEDCDCF9EF8}"/>
              </a:ext>
            </a:extLst>
          </p:cNvPr>
          <p:cNvPicPr>
            <a:picLocks noChangeAspect="1"/>
          </p:cNvPicPr>
          <p:nvPr/>
        </p:nvPicPr>
        <p:blipFill>
          <a:blip r:embed="rId3"/>
          <a:srcRect l="-225" r="-2928" b="29758"/>
          <a:stretch>
            <a:fillRect/>
          </a:stretch>
        </p:blipFill>
        <p:spPr>
          <a:xfrm>
            <a:off x="2495550" y="4800600"/>
            <a:ext cx="2120904" cy="1828807"/>
          </a:xfrm>
          <a:prstGeom prst="rect">
            <a:avLst/>
          </a:prstGeom>
        </p:spPr>
      </p:pic>
      <p:pic>
        <p:nvPicPr>
          <p:cNvPr id="8" name="Picture 7" descr="No photo description available.">
            <a:extLst>
              <a:ext uri="{FF2B5EF4-FFF2-40B4-BE49-F238E27FC236}">
                <a16:creationId xmlns:a16="http://schemas.microsoft.com/office/drawing/2014/main" id="{70A5DC2A-2F97-AF21-9C59-5EB940E1E887}"/>
              </a:ext>
            </a:extLst>
          </p:cNvPr>
          <p:cNvPicPr>
            <a:picLocks noChangeAspect="1"/>
          </p:cNvPicPr>
          <p:nvPr/>
        </p:nvPicPr>
        <p:blipFill>
          <a:blip r:embed="rId4"/>
          <a:srcRect l="8395" t="15370" r="9246" b="10823"/>
          <a:stretch>
            <a:fillRect/>
          </a:stretch>
        </p:blipFill>
        <p:spPr>
          <a:xfrm>
            <a:off x="82550" y="4216400"/>
            <a:ext cx="2077162" cy="2407364"/>
          </a:xfrm>
          <a:prstGeom prst="rect">
            <a:avLst/>
          </a:prstGeom>
        </p:spPr>
      </p:pic>
      <p:pic>
        <p:nvPicPr>
          <p:cNvPr id="9" name="Picture 8" descr="No photo description available.">
            <a:extLst>
              <a:ext uri="{FF2B5EF4-FFF2-40B4-BE49-F238E27FC236}">
                <a16:creationId xmlns:a16="http://schemas.microsoft.com/office/drawing/2014/main" id="{C0E514C3-E98F-674F-F457-A0EFE3C85F2C}"/>
              </a:ext>
            </a:extLst>
          </p:cNvPr>
          <p:cNvPicPr>
            <a:picLocks noChangeAspect="1"/>
          </p:cNvPicPr>
          <p:nvPr/>
        </p:nvPicPr>
        <p:blipFill>
          <a:blip r:embed="rId5"/>
          <a:stretch>
            <a:fillRect/>
          </a:stretch>
        </p:blipFill>
        <p:spPr>
          <a:xfrm>
            <a:off x="4868863" y="4375150"/>
            <a:ext cx="1819275" cy="2247900"/>
          </a:xfrm>
          <a:prstGeom prst="rect">
            <a:avLst/>
          </a:prstGeom>
        </p:spPr>
      </p:pic>
      <p:pic>
        <p:nvPicPr>
          <p:cNvPr id="10" name="Picture 9" descr="A child wearing a backpack&#10;&#10;AI-generated content may be incorrect.">
            <a:extLst>
              <a:ext uri="{FF2B5EF4-FFF2-40B4-BE49-F238E27FC236}">
                <a16:creationId xmlns:a16="http://schemas.microsoft.com/office/drawing/2014/main" id="{C4331F0D-9E34-23E7-9CD8-BA34BFEBE9BF}"/>
              </a:ext>
            </a:extLst>
          </p:cNvPr>
          <p:cNvPicPr>
            <a:picLocks noChangeAspect="1"/>
          </p:cNvPicPr>
          <p:nvPr/>
        </p:nvPicPr>
        <p:blipFill>
          <a:blip r:embed="rId6"/>
          <a:stretch>
            <a:fillRect/>
          </a:stretch>
        </p:blipFill>
        <p:spPr>
          <a:xfrm>
            <a:off x="6938344" y="2755900"/>
            <a:ext cx="2087212" cy="3886200"/>
          </a:xfrm>
          <a:prstGeom prst="rect">
            <a:avLst/>
          </a:prstGeom>
        </p:spPr>
      </p:pic>
    </p:spTree>
    <p:extLst>
      <p:ext uri="{BB962C8B-B14F-4D97-AF65-F5344CB8AC3E}">
        <p14:creationId xmlns:p14="http://schemas.microsoft.com/office/powerpoint/2010/main" val="265499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0EE9A-F876-2CA9-F7FE-96A150294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08BAC-5EBD-9FF2-77B4-584A77D48D86}"/>
              </a:ext>
            </a:extLst>
          </p:cNvPr>
          <p:cNvSpPr>
            <a:spLocks noGrp="1"/>
          </p:cNvSpPr>
          <p:nvPr>
            <p:ph type="title"/>
          </p:nvPr>
        </p:nvSpPr>
        <p:spPr/>
        <p:txBody>
          <a:bodyPr>
            <a:normAutofit fontScale="90000"/>
          </a:bodyPr>
          <a:lstStyle/>
          <a:p>
            <a:r>
              <a:rPr lang="en-US">
                <a:latin typeface="Century Gothic"/>
              </a:rPr>
              <a:t>Bentley’s School Recommendations</a:t>
            </a:r>
            <a:endParaRPr lang="en-US"/>
          </a:p>
        </p:txBody>
      </p:sp>
      <p:sp>
        <p:nvSpPr>
          <p:cNvPr id="3" name="Content Placeholder 2">
            <a:extLst>
              <a:ext uri="{FF2B5EF4-FFF2-40B4-BE49-F238E27FC236}">
                <a16:creationId xmlns:a16="http://schemas.microsoft.com/office/drawing/2014/main" id="{6730D856-5B33-33FA-0C57-C657D7050553}"/>
              </a:ext>
            </a:extLst>
          </p:cNvPr>
          <p:cNvSpPr>
            <a:spLocks noGrp="1"/>
          </p:cNvSpPr>
          <p:nvPr>
            <p:ph idx="1"/>
          </p:nvPr>
        </p:nvSpPr>
        <p:spPr>
          <a:xfrm>
            <a:off x="534988" y="1447800"/>
            <a:ext cx="8229600" cy="4800601"/>
          </a:xfrm>
        </p:spPr>
        <p:txBody>
          <a:bodyPr vert="horz" lIns="91440" tIns="45720" rIns="91440" bIns="45720" rtlCol="0" anchor="t">
            <a:normAutofit lnSpcReduction="10000"/>
          </a:bodyPr>
          <a:lstStyle/>
          <a:p>
            <a:pPr>
              <a:buFont typeface="Arial"/>
              <a:buChar char="•"/>
            </a:pPr>
            <a:r>
              <a:rPr lang="en-US" sz="1800">
                <a:latin typeface="Century Gothic"/>
              </a:rPr>
              <a:t>SP recommends assistive technology for (individualized with writing/reading/communicating. </a:t>
            </a:r>
            <a:r>
              <a:rPr lang="en-US" sz="1800" err="1">
                <a:latin typeface="Century Gothic"/>
              </a:rPr>
              <a:t>Etc</a:t>
            </a:r>
            <a:r>
              <a:rPr lang="en-US" sz="1800">
                <a:latin typeface="Century Gothic"/>
              </a:rPr>
              <a:t>).</a:t>
            </a:r>
          </a:p>
          <a:p>
            <a:pPr>
              <a:buFont typeface="Arial"/>
              <a:buChar char="•"/>
            </a:pPr>
            <a:r>
              <a:rPr lang="en-US" sz="1800">
                <a:latin typeface="Century Gothic"/>
              </a:rPr>
              <a:t>SP recommends additional time for cognitive processing and task completion. This includes additional response time for in-class questions.</a:t>
            </a:r>
          </a:p>
          <a:p>
            <a:pPr>
              <a:buFont typeface="Arial"/>
            </a:pPr>
            <a:r>
              <a:rPr lang="en-US" sz="1800">
                <a:latin typeface="Century Gothic"/>
              </a:rPr>
              <a:t>PT recommends assistance be provided when moving from class to class to ensure a safe and timely transition. PT recommends use of a gait belt and CGA for safety. </a:t>
            </a:r>
          </a:p>
          <a:p>
            <a:pPr>
              <a:buFont typeface="Arial"/>
            </a:pPr>
            <a:r>
              <a:rPr lang="en-US" sz="1800"/>
              <a:t>Program Educator recommends to assess knowledge using multiple-choice instead of open-ended questions</a:t>
            </a:r>
          </a:p>
          <a:p>
            <a:pPr>
              <a:buFont typeface="Arial"/>
            </a:pPr>
            <a:r>
              <a:rPr lang="en-US" sz="1800">
                <a:latin typeface="Century Gothic"/>
              </a:rPr>
              <a:t>Program Educator recommends to reduce quantity of work required, in favor of quality. </a:t>
            </a:r>
          </a:p>
          <a:p>
            <a:pPr>
              <a:buFont typeface="Arial"/>
            </a:pPr>
            <a:r>
              <a:rPr lang="en-US" sz="1800"/>
              <a:t>Program Educator recommends regular routines, along with clear &amp; concise directions/expectations (with visual support, when possible) to help minimize avoidance of classroom escape behaviors. </a:t>
            </a:r>
          </a:p>
          <a:p>
            <a:pPr>
              <a:buFont typeface="Arial"/>
            </a:pPr>
            <a:r>
              <a:rPr lang="en-US" sz="1800">
                <a:latin typeface="Century Gothic"/>
              </a:rPr>
              <a:t>OT recommends reducing visual clutter on work sheets. He has difficulty with figure ground, form constancy, and visual motor speed </a:t>
            </a:r>
          </a:p>
          <a:p>
            <a:endParaRPr lang="en-US"/>
          </a:p>
          <a:p>
            <a:endParaRPr lang="en-US"/>
          </a:p>
        </p:txBody>
      </p:sp>
      <p:sp>
        <p:nvSpPr>
          <p:cNvPr id="5" name="Content Placeholder 2">
            <a:extLst>
              <a:ext uri="{FF2B5EF4-FFF2-40B4-BE49-F238E27FC236}">
                <a16:creationId xmlns:a16="http://schemas.microsoft.com/office/drawing/2014/main" id="{58C7A18E-08AA-01C1-9D4E-DF75F64FE98C}"/>
              </a:ext>
            </a:extLst>
          </p:cNvPr>
          <p:cNvSpPr txBox="1">
            <a:spLocks/>
          </p:cNvSpPr>
          <p:nvPr/>
        </p:nvSpPr>
        <p:spPr>
          <a:xfrm>
            <a:off x="609600" y="1752600"/>
            <a:ext cx="82296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200">
              <a:latin typeface="Century Gothic"/>
            </a:endParaRPr>
          </a:p>
          <a:p>
            <a:pPr>
              <a:lnSpc>
                <a:spcPct val="90000"/>
              </a:lnSpc>
              <a:spcBef>
                <a:spcPts val="1000"/>
              </a:spcBef>
            </a:pPr>
            <a:endParaRPr lang="en-US" sz="2600">
              <a:latin typeface="Aptos"/>
            </a:endParaRPr>
          </a:p>
          <a:p>
            <a:endParaRPr lang="en-US"/>
          </a:p>
        </p:txBody>
      </p:sp>
    </p:spTree>
    <p:extLst>
      <p:ext uri="{BB962C8B-B14F-4D97-AF65-F5344CB8AC3E}">
        <p14:creationId xmlns:p14="http://schemas.microsoft.com/office/powerpoint/2010/main" val="135748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42EB-D4CA-0A07-9F1B-1270DF5BE594}"/>
            </a:ext>
          </a:extLst>
        </p:cNvPr>
        <p:cNvGrpSpPr/>
        <p:nvPr/>
      </p:nvGrpSpPr>
      <p:grpSpPr>
        <a:xfrm>
          <a:off x="0" y="0"/>
          <a:ext cx="0" cy="0"/>
          <a:chOff x="0" y="0"/>
          <a:chExt cx="0" cy="0"/>
        </a:xfrm>
      </p:grpSpPr>
      <p:pic>
        <p:nvPicPr>
          <p:cNvPr id="26" name="Content Placeholder 25" descr="A screenshot of a contact form">
            <a:extLst>
              <a:ext uri="{FF2B5EF4-FFF2-40B4-BE49-F238E27FC236}">
                <a16:creationId xmlns:a16="http://schemas.microsoft.com/office/drawing/2014/main" id="{FA451F71-84DD-0D83-8D8B-A6D660B65C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1168" y="2783510"/>
            <a:ext cx="3685032" cy="3699407"/>
          </a:xfrm>
        </p:spPr>
      </p:pic>
      <p:sp>
        <p:nvSpPr>
          <p:cNvPr id="2" name="Title 1">
            <a:extLst>
              <a:ext uri="{FF2B5EF4-FFF2-40B4-BE49-F238E27FC236}">
                <a16:creationId xmlns:a16="http://schemas.microsoft.com/office/drawing/2014/main" id="{50A559E7-ACE4-07E7-8BD8-22EE97A120BF}"/>
              </a:ext>
            </a:extLst>
          </p:cNvPr>
          <p:cNvSpPr>
            <a:spLocks noGrp="1"/>
          </p:cNvSpPr>
          <p:nvPr>
            <p:ph type="title"/>
          </p:nvPr>
        </p:nvSpPr>
        <p:spPr>
          <a:xfrm>
            <a:off x="64008" y="-258679"/>
            <a:ext cx="8229600" cy="1143000"/>
          </a:xfrm>
        </p:spPr>
        <p:txBody>
          <a:bodyPr>
            <a:normAutofit/>
          </a:bodyPr>
          <a:lstStyle/>
          <a:p>
            <a:pPr algn="l"/>
            <a:r>
              <a:rPr lang="en-US">
                <a:latin typeface="Century Gothic"/>
              </a:rPr>
              <a:t>Caden </a:t>
            </a:r>
            <a:endParaRPr lang="en-US"/>
          </a:p>
        </p:txBody>
      </p:sp>
      <p:sp>
        <p:nvSpPr>
          <p:cNvPr id="3" name="Content Placeholder 2">
            <a:extLst>
              <a:ext uri="{FF2B5EF4-FFF2-40B4-BE49-F238E27FC236}">
                <a16:creationId xmlns:a16="http://schemas.microsoft.com/office/drawing/2014/main" id="{796745BE-10A2-3DB7-7EB6-BBE0CF01DBAD}"/>
              </a:ext>
            </a:extLst>
          </p:cNvPr>
          <p:cNvSpPr>
            <a:spLocks noGrp="1"/>
          </p:cNvSpPr>
          <p:nvPr>
            <p:ph sz="half" idx="1"/>
          </p:nvPr>
        </p:nvSpPr>
        <p:spPr/>
        <p:txBody>
          <a:bodyPr vert="horz" lIns="91440" tIns="45720" rIns="91440" bIns="45720" rtlCol="0" anchor="t">
            <a:normAutofit/>
          </a:bodyPr>
          <a:lstStyle/>
          <a:p>
            <a:pPr lvl="1">
              <a:lnSpc>
                <a:spcPct val="90000"/>
              </a:lnSpc>
              <a:spcBef>
                <a:spcPts val="500"/>
              </a:spcBef>
            </a:pPr>
            <a:endParaRPr lang="en-US" sz="2600">
              <a:latin typeface="Aptos"/>
            </a:endParaRPr>
          </a:p>
          <a:p>
            <a:endParaRPr lang="en-US"/>
          </a:p>
        </p:txBody>
      </p:sp>
      <p:sp>
        <p:nvSpPr>
          <p:cNvPr id="5" name="Content Placeholder 2">
            <a:extLst>
              <a:ext uri="{FF2B5EF4-FFF2-40B4-BE49-F238E27FC236}">
                <a16:creationId xmlns:a16="http://schemas.microsoft.com/office/drawing/2014/main" id="{8413F711-5ED0-6D41-764A-073F769D7BD5}"/>
              </a:ext>
            </a:extLst>
          </p:cNvPr>
          <p:cNvSpPr txBox="1">
            <a:spLocks/>
          </p:cNvSpPr>
          <p:nvPr/>
        </p:nvSpPr>
        <p:spPr>
          <a:xfrm>
            <a:off x="609600" y="1752600"/>
            <a:ext cx="82296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200">
              <a:latin typeface="Century Gothic"/>
            </a:endParaRPr>
          </a:p>
          <a:p>
            <a:pPr>
              <a:lnSpc>
                <a:spcPct val="90000"/>
              </a:lnSpc>
              <a:spcBef>
                <a:spcPts val="1000"/>
              </a:spcBef>
            </a:pPr>
            <a:endParaRPr lang="en-US" sz="2600">
              <a:latin typeface="Aptos"/>
            </a:endParaRPr>
          </a:p>
          <a:p>
            <a:endParaRPr lang="en-US"/>
          </a:p>
        </p:txBody>
      </p:sp>
      <p:pic>
        <p:nvPicPr>
          <p:cNvPr id="28" name="Picture 27" descr="A screenshot of a computer screen&#10;&#10;AI-generated content may be incorrect.">
            <a:extLst>
              <a:ext uri="{FF2B5EF4-FFF2-40B4-BE49-F238E27FC236}">
                <a16:creationId xmlns:a16="http://schemas.microsoft.com/office/drawing/2014/main" id="{50B6B7DD-C551-9DE4-A4ED-B7AFF004EEAA}"/>
              </a:ext>
            </a:extLst>
          </p:cNvPr>
          <p:cNvPicPr>
            <a:picLocks noChangeAspect="1"/>
          </p:cNvPicPr>
          <p:nvPr/>
        </p:nvPicPr>
        <p:blipFill>
          <a:blip r:embed="rId4">
            <a:extLst>
              <a:ext uri="{28A0092B-C50C-407E-A947-70E740481C1C}">
                <a14:useLocalDpi xmlns:a14="http://schemas.microsoft.com/office/drawing/2010/main" val="0"/>
              </a:ext>
            </a:extLst>
          </a:blip>
          <a:srcRect l="5456" t="15270" r="4896"/>
          <a:stretch>
            <a:fillRect/>
          </a:stretch>
        </p:blipFill>
        <p:spPr>
          <a:xfrm>
            <a:off x="3653028" y="1752600"/>
            <a:ext cx="5599176" cy="5017217"/>
          </a:xfrm>
          <a:prstGeom prst="rect">
            <a:avLst/>
          </a:prstGeom>
        </p:spPr>
      </p:pic>
      <p:sp>
        <p:nvSpPr>
          <p:cNvPr id="6" name="TextBox 5">
            <a:extLst>
              <a:ext uri="{FF2B5EF4-FFF2-40B4-BE49-F238E27FC236}">
                <a16:creationId xmlns:a16="http://schemas.microsoft.com/office/drawing/2014/main" id="{F36AB59B-648E-BA8F-8094-336DF673719A}"/>
              </a:ext>
            </a:extLst>
          </p:cNvPr>
          <p:cNvSpPr txBox="1"/>
          <p:nvPr/>
        </p:nvSpPr>
        <p:spPr>
          <a:xfrm>
            <a:off x="179832" y="312821"/>
            <a:ext cx="82296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endParaRPr lang="en-US" sz="2000">
              <a:latin typeface="Century Gothic"/>
              <a:cs typeface="Arial"/>
            </a:endParaRPr>
          </a:p>
          <a:p>
            <a:pPr marL="228600" indent="-228600">
              <a:buFont typeface=""/>
              <a:buChar char="•"/>
            </a:pPr>
            <a:r>
              <a:rPr lang="en-US">
                <a:latin typeface="Century Gothic"/>
                <a:cs typeface="Arial"/>
              </a:rPr>
              <a:t>Previously healthy,17-year-old male</a:t>
            </a:r>
          </a:p>
          <a:p>
            <a:pPr marL="228600" indent="-228600">
              <a:buFont typeface=""/>
              <a:buChar char="•"/>
            </a:pPr>
            <a:r>
              <a:rPr lang="en-US">
                <a:latin typeface="Century Gothic"/>
                <a:cs typeface="Arial"/>
              </a:rPr>
              <a:t>Diagnosis: </a:t>
            </a:r>
            <a:r>
              <a:rPr lang="en-US">
                <a:latin typeface="Century Gothic"/>
                <a:ea typeface="+mn-lt"/>
                <a:cs typeface="+mn-lt"/>
              </a:rPr>
              <a:t>severe TBI after MVC at high speeds</a:t>
            </a:r>
          </a:p>
          <a:p>
            <a:pPr marL="228600" indent="-228600">
              <a:buFont typeface=""/>
              <a:buChar char="•"/>
            </a:pPr>
            <a:r>
              <a:rPr lang="en-US">
                <a:latin typeface="Century Gothic"/>
                <a:cs typeface="Arial"/>
              </a:rPr>
              <a:t>Received care at CMH before admission to Ability KC in May 2024</a:t>
            </a:r>
          </a:p>
          <a:p>
            <a:pPr marL="228600" indent="-228600">
              <a:buFont typeface=""/>
              <a:buChar char="•"/>
            </a:pPr>
            <a:r>
              <a:rPr lang="en-US">
                <a:latin typeface="Century Gothic"/>
                <a:cs typeface="Arial"/>
              </a:rPr>
              <a:t>Received OT, PT, SP, Adolescent Groups, Lite Group</a:t>
            </a:r>
            <a:endParaRPr lang="en-US"/>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B907BAFD-4094-4678-2D92-D1B6619C886E}"/>
                  </a:ext>
                </a:extLst>
              </p14:cNvPr>
              <p14:cNvContentPartPr/>
              <p14:nvPr/>
            </p14:nvContentPartPr>
            <p14:xfrm>
              <a:off x="5139864" y="2121264"/>
              <a:ext cx="236880" cy="360"/>
            </p14:xfrm>
          </p:contentPart>
        </mc:Choice>
        <mc:Fallback xmlns="">
          <p:pic>
            <p:nvPicPr>
              <p:cNvPr id="4" name="Ink 3">
                <a:extLst>
                  <a:ext uri="{FF2B5EF4-FFF2-40B4-BE49-F238E27FC236}">
                    <a16:creationId xmlns:a16="http://schemas.microsoft.com/office/drawing/2014/main" id="{B907BAFD-4094-4678-2D92-D1B6619C886E}"/>
                  </a:ext>
                </a:extLst>
              </p:cNvPr>
              <p:cNvPicPr/>
              <p:nvPr/>
            </p:nvPicPr>
            <p:blipFill>
              <a:blip r:embed="rId6"/>
              <a:stretch>
                <a:fillRect/>
              </a:stretch>
            </p:blipFill>
            <p:spPr>
              <a:xfrm>
                <a:off x="5103864" y="2049264"/>
                <a:ext cx="3085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E77E75ED-9CF6-5843-39BE-FFBA0DACBAE8}"/>
                  </a:ext>
                </a:extLst>
              </p14:cNvPr>
              <p14:cNvContentPartPr/>
              <p14:nvPr/>
            </p14:nvContentPartPr>
            <p14:xfrm>
              <a:off x="1188504" y="3821904"/>
              <a:ext cx="658440" cy="9360"/>
            </p14:xfrm>
          </p:contentPart>
        </mc:Choice>
        <mc:Fallback xmlns="">
          <p:pic>
            <p:nvPicPr>
              <p:cNvPr id="11" name="Ink 10">
                <a:extLst>
                  <a:ext uri="{FF2B5EF4-FFF2-40B4-BE49-F238E27FC236}">
                    <a16:creationId xmlns:a16="http://schemas.microsoft.com/office/drawing/2014/main" id="{E77E75ED-9CF6-5843-39BE-FFBA0DACBAE8}"/>
                  </a:ext>
                </a:extLst>
              </p:cNvPr>
              <p:cNvPicPr/>
              <p:nvPr/>
            </p:nvPicPr>
            <p:blipFill>
              <a:blip r:embed="rId8"/>
              <a:stretch>
                <a:fillRect/>
              </a:stretch>
            </p:blipFill>
            <p:spPr>
              <a:xfrm>
                <a:off x="1152504" y="3749904"/>
                <a:ext cx="73008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89E24C7E-766A-A5CE-DA60-8F310A4EE6C6}"/>
                  </a:ext>
                </a:extLst>
              </p14:cNvPr>
              <p14:cNvContentPartPr/>
              <p14:nvPr/>
            </p14:nvContentPartPr>
            <p14:xfrm>
              <a:off x="4846104" y="2240424"/>
              <a:ext cx="466560" cy="9000"/>
            </p14:xfrm>
          </p:contentPart>
        </mc:Choice>
        <mc:Fallback xmlns="">
          <p:pic>
            <p:nvPicPr>
              <p:cNvPr id="13" name="Ink 12">
                <a:extLst>
                  <a:ext uri="{FF2B5EF4-FFF2-40B4-BE49-F238E27FC236}">
                    <a16:creationId xmlns:a16="http://schemas.microsoft.com/office/drawing/2014/main" id="{89E24C7E-766A-A5CE-DA60-8F310A4EE6C6}"/>
                  </a:ext>
                </a:extLst>
              </p:cNvPr>
              <p:cNvPicPr/>
              <p:nvPr/>
            </p:nvPicPr>
            <p:blipFill>
              <a:blip r:embed="rId10"/>
              <a:stretch>
                <a:fillRect/>
              </a:stretch>
            </p:blipFill>
            <p:spPr>
              <a:xfrm>
                <a:off x="4810104" y="2168424"/>
                <a:ext cx="538200" cy="152640"/>
              </a:xfrm>
              <a:prstGeom prst="rect">
                <a:avLst/>
              </a:prstGeom>
            </p:spPr>
          </p:pic>
        </mc:Fallback>
      </mc:AlternateContent>
    </p:spTree>
    <p:extLst>
      <p:ext uri="{BB962C8B-B14F-4D97-AF65-F5344CB8AC3E}">
        <p14:creationId xmlns:p14="http://schemas.microsoft.com/office/powerpoint/2010/main" val="2989152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1BAA1-9749-6BCD-1184-B20ED0BFF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6A92B-A17D-2C2B-5B9F-25CD67A2AEE1}"/>
              </a:ext>
            </a:extLst>
          </p:cNvPr>
          <p:cNvSpPr>
            <a:spLocks noGrp="1"/>
          </p:cNvSpPr>
          <p:nvPr>
            <p:ph type="title"/>
          </p:nvPr>
        </p:nvSpPr>
        <p:spPr/>
        <p:txBody>
          <a:bodyPr>
            <a:normAutofit/>
          </a:bodyPr>
          <a:lstStyle/>
          <a:p>
            <a:r>
              <a:rPr lang="en-US">
                <a:latin typeface="Century Gothic"/>
              </a:rPr>
              <a:t>Caden’s Spirit</a:t>
            </a:r>
          </a:p>
        </p:txBody>
      </p:sp>
      <p:pic>
        <p:nvPicPr>
          <p:cNvPr id="4" name="Caden Heany graduation video for AKC">
            <a:hlinkClick r:id="" action="ppaction://media"/>
            <a:extLst>
              <a:ext uri="{FF2B5EF4-FFF2-40B4-BE49-F238E27FC236}">
                <a16:creationId xmlns:a16="http://schemas.microsoft.com/office/drawing/2014/main" id="{9E4051A4-176D-D2B4-AF3F-BABC2F20D4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81513" y="273050"/>
            <a:ext cx="3297237" cy="5853113"/>
          </a:xfrm>
        </p:spPr>
      </p:pic>
      <p:sp>
        <p:nvSpPr>
          <p:cNvPr id="3" name="Content Placeholder 2">
            <a:extLst>
              <a:ext uri="{FF2B5EF4-FFF2-40B4-BE49-F238E27FC236}">
                <a16:creationId xmlns:a16="http://schemas.microsoft.com/office/drawing/2014/main" id="{82E762FF-FB9B-0DD6-DCBF-A7C10D144DA8}"/>
              </a:ext>
            </a:extLst>
          </p:cNvPr>
          <p:cNvSpPr>
            <a:spLocks noGrp="1"/>
          </p:cNvSpPr>
          <p:nvPr>
            <p:ph type="body" sz="half" idx="2"/>
          </p:nvPr>
        </p:nvSpPr>
        <p:spPr/>
        <p:txBody>
          <a:bodyPr vert="horz" lIns="91440" tIns="45720" rIns="91440" bIns="45720" rtlCol="0" anchor="t">
            <a:normAutofit lnSpcReduction="10000"/>
          </a:bodyPr>
          <a:lstStyle/>
          <a:p>
            <a:pPr lvl="1">
              <a:lnSpc>
                <a:spcPct val="90000"/>
              </a:lnSpc>
              <a:spcBef>
                <a:spcPts val="500"/>
              </a:spcBef>
            </a:pPr>
            <a:endParaRPr lang="en-US" sz="2600">
              <a:latin typeface="Aptos"/>
            </a:endParaRPr>
          </a:p>
          <a:p>
            <a:r>
              <a:rPr lang="en-US"/>
              <a:t>Ability KC’s partnership with Caden’s Family and High School team has meant so much to Caden’s person journey. </a:t>
            </a:r>
          </a:p>
          <a:p>
            <a:endParaRPr lang="en-US"/>
          </a:p>
          <a:p>
            <a:r>
              <a:rPr lang="en-US"/>
              <a:t>Although Caden still has some struggles with vision, memory, and some cognitive skills, Caden is currently enrolled in a Post-Secondary (18–21-year-old) program through Piper School District &amp; Johnson County Community College. His goal is to earn his Associate’s Degree. </a:t>
            </a:r>
          </a:p>
          <a:p>
            <a:endParaRPr lang="en-US"/>
          </a:p>
          <a:p>
            <a:r>
              <a:rPr lang="en-US"/>
              <a:t>He is currently active on the program’s bowling league and is pursuing assistant coaching positions for little league baseball in Spring 2026. </a:t>
            </a:r>
          </a:p>
        </p:txBody>
      </p:sp>
      <p:sp>
        <p:nvSpPr>
          <p:cNvPr id="5" name="Content Placeholder 2">
            <a:extLst>
              <a:ext uri="{FF2B5EF4-FFF2-40B4-BE49-F238E27FC236}">
                <a16:creationId xmlns:a16="http://schemas.microsoft.com/office/drawing/2014/main" id="{4A5A5579-C43C-5486-03C5-788B93C8D68D}"/>
              </a:ext>
            </a:extLst>
          </p:cNvPr>
          <p:cNvSpPr txBox="1">
            <a:spLocks/>
          </p:cNvSpPr>
          <p:nvPr/>
        </p:nvSpPr>
        <p:spPr>
          <a:xfrm>
            <a:off x="609600" y="1752600"/>
            <a:ext cx="82296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200">
              <a:latin typeface="Century Gothic"/>
            </a:endParaRPr>
          </a:p>
          <a:p>
            <a:pPr>
              <a:lnSpc>
                <a:spcPct val="90000"/>
              </a:lnSpc>
              <a:spcBef>
                <a:spcPts val="1000"/>
              </a:spcBef>
            </a:pPr>
            <a:endParaRPr lang="en-US" sz="2600">
              <a:latin typeface="Aptos"/>
            </a:endParaRPr>
          </a:p>
          <a:p>
            <a:pPr marL="0" indent="0">
              <a:buNone/>
            </a:pPr>
            <a:endParaRPr lang="en-US"/>
          </a:p>
        </p:txBody>
      </p:sp>
    </p:spTree>
    <p:extLst>
      <p:ext uri="{BB962C8B-B14F-4D97-AF65-F5344CB8AC3E}">
        <p14:creationId xmlns:p14="http://schemas.microsoft.com/office/powerpoint/2010/main" val="54799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9F9D1-3DD3-38B4-9895-AD51AF91BC7F}"/>
              </a:ext>
            </a:extLst>
          </p:cNvPr>
          <p:cNvSpPr>
            <a:spLocks noGrp="1"/>
          </p:cNvSpPr>
          <p:nvPr>
            <p:ph type="title"/>
          </p:nvPr>
        </p:nvSpPr>
        <p:spPr>
          <a:xfrm>
            <a:off x="594722" y="2747962"/>
            <a:ext cx="7772400" cy="1362075"/>
          </a:xfrm>
        </p:spPr>
        <p:txBody>
          <a:bodyPr/>
          <a:lstStyle/>
          <a:p>
            <a:pPr algn="ctr"/>
            <a:r>
              <a:rPr lang="en-US"/>
              <a:t>Questions?</a:t>
            </a:r>
          </a:p>
        </p:txBody>
      </p:sp>
    </p:spTree>
    <p:extLst>
      <p:ext uri="{BB962C8B-B14F-4D97-AF65-F5344CB8AC3E}">
        <p14:creationId xmlns:p14="http://schemas.microsoft.com/office/powerpoint/2010/main" val="2535719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8985-4480-E539-BEE8-EF3D2A97CECA}"/>
              </a:ext>
            </a:extLst>
          </p:cNvPr>
          <p:cNvSpPr>
            <a:spLocks noGrp="1"/>
          </p:cNvSpPr>
          <p:nvPr>
            <p:ph type="title"/>
          </p:nvPr>
        </p:nvSpPr>
        <p:spPr/>
        <p:txBody>
          <a:bodyPr/>
          <a:lstStyle/>
          <a:p>
            <a:r>
              <a:rPr lang="en-US"/>
              <a:t>Objectives</a:t>
            </a:r>
          </a:p>
        </p:txBody>
      </p:sp>
      <p:sp>
        <p:nvSpPr>
          <p:cNvPr id="5" name="Content Placeholder 4">
            <a:extLst>
              <a:ext uri="{FF2B5EF4-FFF2-40B4-BE49-F238E27FC236}">
                <a16:creationId xmlns:a16="http://schemas.microsoft.com/office/drawing/2014/main" id="{36156EF3-BFE2-5E7C-456C-674BE3B1E876}"/>
              </a:ext>
            </a:extLst>
          </p:cNvPr>
          <p:cNvSpPr>
            <a:spLocks noGrp="1"/>
          </p:cNvSpPr>
          <p:nvPr>
            <p:ph idx="1"/>
          </p:nvPr>
        </p:nvSpPr>
        <p:spPr/>
        <p:txBody>
          <a:bodyPr vert="horz" lIns="91440" tIns="45720" rIns="91440" bIns="45720" rtlCol="0" anchor="t">
            <a:normAutofit fontScale="77500" lnSpcReduction="20000"/>
          </a:bodyPr>
          <a:lstStyle/>
          <a:p>
            <a:pPr fontAlgn="base"/>
            <a:r>
              <a:rPr lang="en-US">
                <a:latin typeface="Century Gothic"/>
              </a:rPr>
              <a:t>Understand the continuum of care from hospitalization to school re-entry for a patient with a brain injury</a:t>
            </a:r>
          </a:p>
          <a:p>
            <a:pPr fontAlgn="base"/>
            <a:r>
              <a:rPr lang="en-US">
                <a:latin typeface="Century Gothic"/>
              </a:rPr>
              <a:t>Understand the effects of a brain injury on skills required to be successful in a school setting​</a:t>
            </a:r>
          </a:p>
          <a:p>
            <a:pPr fontAlgn="base"/>
            <a:r>
              <a:rPr lang="en-US">
                <a:latin typeface="Century Gothic"/>
              </a:rPr>
              <a:t>Understand the importance of collaboration between a multi-disciplinary therapy team and school staff for success with re-entry to school​</a:t>
            </a:r>
          </a:p>
          <a:p>
            <a:pPr fontAlgn="base"/>
            <a:r>
              <a:rPr lang="en-US">
                <a:latin typeface="Century Gothic"/>
              </a:rPr>
              <a:t>Understand benefits of partnership in planning for re-entry to the school setting after a brain injury​</a:t>
            </a:r>
          </a:p>
          <a:p>
            <a:pPr fontAlgn="base"/>
            <a:r>
              <a:rPr lang="en-US">
                <a:latin typeface="Century Gothic"/>
              </a:rPr>
              <a:t>Be able to provide recommendations for modifications or adaptations to ensure a successful school re-entry after a brain injury</a:t>
            </a:r>
          </a:p>
        </p:txBody>
      </p:sp>
    </p:spTree>
    <p:extLst>
      <p:ext uri="{BB962C8B-B14F-4D97-AF65-F5344CB8AC3E}">
        <p14:creationId xmlns:p14="http://schemas.microsoft.com/office/powerpoint/2010/main" val="3824008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814A-56A2-264A-F1AF-2E2467D44586}"/>
              </a:ext>
            </a:extLst>
          </p:cNvPr>
          <p:cNvSpPr>
            <a:spLocks noGrp="1"/>
          </p:cNvSpPr>
          <p:nvPr>
            <p:ph type="title"/>
          </p:nvPr>
        </p:nvSpPr>
        <p:spPr/>
        <p:txBody>
          <a:bodyPr anchor="ctr">
            <a:normAutofit/>
          </a:bodyPr>
          <a:lstStyle/>
          <a:p>
            <a:pPr>
              <a:lnSpc>
                <a:spcPct val="90000"/>
              </a:lnSpc>
            </a:pPr>
            <a:r>
              <a:rPr lang="en-US" sz="3700"/>
              <a:t>About Ability KC &amp; Brain Injury Program</a:t>
            </a:r>
          </a:p>
        </p:txBody>
      </p:sp>
      <p:sp>
        <p:nvSpPr>
          <p:cNvPr id="5" name="Text Placeholder 4">
            <a:extLst>
              <a:ext uri="{FF2B5EF4-FFF2-40B4-BE49-F238E27FC236}">
                <a16:creationId xmlns:a16="http://schemas.microsoft.com/office/drawing/2014/main" id="{3EDEED5B-1FB9-0F91-EA68-3509345B3FD4}"/>
              </a:ext>
            </a:extLst>
          </p:cNvPr>
          <p:cNvSpPr>
            <a:spLocks noGrp="1"/>
          </p:cNvSpPr>
          <p:nvPr>
            <p:ph type="body" idx="1"/>
          </p:nvPr>
        </p:nvSpPr>
        <p:spPr/>
        <p:txBody>
          <a:bodyPr/>
          <a:lstStyle/>
          <a:p>
            <a:endParaRPr lang="en-US"/>
          </a:p>
        </p:txBody>
      </p:sp>
      <p:sp>
        <p:nvSpPr>
          <p:cNvPr id="3" name="Content Placeholder 2">
            <a:extLst>
              <a:ext uri="{FF2B5EF4-FFF2-40B4-BE49-F238E27FC236}">
                <a16:creationId xmlns:a16="http://schemas.microsoft.com/office/drawing/2014/main" id="{F3CD59F7-0397-354C-ABE1-D46317B7207F}"/>
              </a:ext>
            </a:extLst>
          </p:cNvPr>
          <p:cNvSpPr>
            <a:spLocks noGrp="1"/>
          </p:cNvSpPr>
          <p:nvPr>
            <p:ph sz="half" idx="2"/>
          </p:nvPr>
        </p:nvSpPr>
        <p:spPr>
          <a:xfrm>
            <a:off x="3362" y="1968320"/>
            <a:ext cx="4040188" cy="3951288"/>
          </a:xfrm>
        </p:spPr>
        <p:txBody>
          <a:bodyPr vert="horz" lIns="91440" tIns="45720" rIns="91440" bIns="45720" rtlCol="0" anchor="t">
            <a:normAutofit/>
          </a:bodyPr>
          <a:lstStyle/>
          <a:p>
            <a:pPr>
              <a:lnSpc>
                <a:spcPct val="90000"/>
              </a:lnSpc>
            </a:pPr>
            <a:endParaRPr lang="en-US" sz="1800"/>
          </a:p>
          <a:p>
            <a:pPr>
              <a:lnSpc>
                <a:spcPct val="90000"/>
              </a:lnSpc>
            </a:pPr>
            <a:r>
              <a:rPr lang="en-US" sz="1600"/>
              <a:t>We serve the Adult and Pediatric populations. </a:t>
            </a:r>
          </a:p>
          <a:p>
            <a:pPr>
              <a:lnSpc>
                <a:spcPct val="90000"/>
              </a:lnSpc>
            </a:pPr>
            <a:endParaRPr lang="en-US" sz="1600"/>
          </a:p>
          <a:p>
            <a:pPr>
              <a:lnSpc>
                <a:spcPct val="90000"/>
              </a:lnSpc>
            </a:pPr>
            <a:r>
              <a:rPr lang="en-US" sz="1600">
                <a:latin typeface="Century Gothic"/>
              </a:rPr>
              <a:t>Traditional </a:t>
            </a:r>
            <a:r>
              <a:rPr lang="en-US" sz="1600" b="1">
                <a:latin typeface="Century Gothic"/>
              </a:rPr>
              <a:t>outpatient therapy and day program</a:t>
            </a:r>
            <a:r>
              <a:rPr lang="en-US" sz="1600">
                <a:latin typeface="Century Gothic"/>
              </a:rPr>
              <a:t>. </a:t>
            </a:r>
            <a:endParaRPr lang="en-US"/>
          </a:p>
          <a:p>
            <a:pPr>
              <a:lnSpc>
                <a:spcPct val="90000"/>
              </a:lnSpc>
            </a:pPr>
            <a:endParaRPr lang="en-US" sz="1600"/>
          </a:p>
          <a:p>
            <a:pPr>
              <a:lnSpc>
                <a:spcPct val="90000"/>
              </a:lnSpc>
            </a:pPr>
            <a:r>
              <a:rPr lang="en-US" sz="1600">
                <a:latin typeface="Century Gothic"/>
              </a:rPr>
              <a:t>We offer:</a:t>
            </a:r>
          </a:p>
          <a:p>
            <a:pPr lvl="1">
              <a:lnSpc>
                <a:spcPct val="90000"/>
              </a:lnSpc>
              <a:buFont typeface="Arial" panose="020B0604020202020204" pitchFamily="34" charset="0"/>
              <a:buChar char="•"/>
            </a:pPr>
            <a:r>
              <a:rPr lang="en-US" sz="1600"/>
              <a:t>Episodic Model </a:t>
            </a:r>
          </a:p>
          <a:p>
            <a:pPr lvl="1">
              <a:lnSpc>
                <a:spcPct val="90000"/>
              </a:lnSpc>
              <a:buFont typeface="Arial" panose="020B0604020202020204" pitchFamily="34" charset="0"/>
              <a:buChar char="•"/>
            </a:pPr>
            <a:r>
              <a:rPr lang="en-US" sz="1600"/>
              <a:t>Intensive Schedule</a:t>
            </a:r>
          </a:p>
          <a:p>
            <a:pPr lvl="1">
              <a:lnSpc>
                <a:spcPct val="90000"/>
              </a:lnSpc>
              <a:buFont typeface="Arial" panose="020B0604020202020204" pitchFamily="34" charset="0"/>
              <a:buChar char="•"/>
            </a:pPr>
            <a:r>
              <a:rPr lang="en-US" sz="1600" baseline="0">
                <a:latin typeface="Century Gothic"/>
              </a:rPr>
              <a:t>Interdisciplinary </a:t>
            </a:r>
            <a:r>
              <a:rPr lang="en-US" sz="1600">
                <a:latin typeface="Century Gothic"/>
              </a:rPr>
              <a:t>Approach</a:t>
            </a:r>
            <a:endParaRPr lang="en-US">
              <a:latin typeface="Century Gothic"/>
            </a:endParaRPr>
          </a:p>
          <a:p>
            <a:pPr lvl="1">
              <a:lnSpc>
                <a:spcPct val="90000"/>
              </a:lnSpc>
              <a:buFont typeface="Arial" panose="020B0604020202020204" pitchFamily="34" charset="0"/>
              <a:buChar char="•"/>
            </a:pPr>
            <a:r>
              <a:rPr lang="en-US" sz="1600">
                <a:latin typeface="Century Gothic"/>
              </a:rPr>
              <a:t>Purposeful Individualized Programming</a:t>
            </a:r>
            <a:endParaRPr lang="en-US">
              <a:latin typeface="Century Gothic"/>
            </a:endParaRPr>
          </a:p>
          <a:p>
            <a:pPr lvl="1">
              <a:lnSpc>
                <a:spcPct val="90000"/>
              </a:lnSpc>
            </a:pPr>
            <a:endParaRPr lang="en-US" sz="1800"/>
          </a:p>
          <a:p>
            <a:pPr marL="0" indent="0">
              <a:lnSpc>
                <a:spcPct val="90000"/>
              </a:lnSpc>
              <a:buNone/>
            </a:pPr>
            <a:endParaRPr lang="en-US" sz="1800"/>
          </a:p>
        </p:txBody>
      </p:sp>
      <p:sp>
        <p:nvSpPr>
          <p:cNvPr id="6" name="Text Placeholder 5">
            <a:extLst>
              <a:ext uri="{FF2B5EF4-FFF2-40B4-BE49-F238E27FC236}">
                <a16:creationId xmlns:a16="http://schemas.microsoft.com/office/drawing/2014/main" id="{24EBD2A8-4B48-2851-95B7-4BC54C138816}"/>
              </a:ext>
            </a:extLst>
          </p:cNvPr>
          <p:cNvSpPr>
            <a:spLocks noGrp="1"/>
          </p:cNvSpPr>
          <p:nvPr>
            <p:ph type="body" sz="quarter" idx="3"/>
          </p:nvPr>
        </p:nvSpPr>
        <p:spPr/>
        <p:txBody>
          <a:bodyPr/>
          <a:lstStyle/>
          <a:p>
            <a:endParaRPr lang="en-US"/>
          </a:p>
        </p:txBody>
      </p:sp>
      <p:sp>
        <p:nvSpPr>
          <p:cNvPr id="7" name="Content Placeholder 6">
            <a:extLst>
              <a:ext uri="{FF2B5EF4-FFF2-40B4-BE49-F238E27FC236}">
                <a16:creationId xmlns:a16="http://schemas.microsoft.com/office/drawing/2014/main" id="{AB69A4CB-9475-F3E3-A001-D603DA292555}"/>
              </a:ext>
            </a:extLst>
          </p:cNvPr>
          <p:cNvSpPr>
            <a:spLocks noGrp="1"/>
          </p:cNvSpPr>
          <p:nvPr>
            <p:ph sz="quarter" idx="4"/>
          </p:nvPr>
        </p:nvSpPr>
        <p:spPr>
          <a:xfrm>
            <a:off x="5205319" y="2174875"/>
            <a:ext cx="4041775" cy="3951288"/>
          </a:xfrm>
        </p:spPr>
        <p:txBody>
          <a:bodyPr vert="horz" lIns="91440" tIns="45720" rIns="91440" bIns="45720" rtlCol="0" anchor="t">
            <a:normAutofit/>
          </a:bodyPr>
          <a:lstStyle/>
          <a:p>
            <a:pPr marL="457200" lvl="1" indent="0">
              <a:lnSpc>
                <a:spcPct val="90000"/>
              </a:lnSpc>
              <a:buNone/>
            </a:pPr>
            <a:r>
              <a:rPr lang="en-US" sz="1800"/>
              <a:t>Collaboration with family and support system throughout services</a:t>
            </a:r>
            <a:endParaRPr lang="en-US"/>
          </a:p>
          <a:p>
            <a:pPr lvl="2">
              <a:lnSpc>
                <a:spcPct val="90000"/>
              </a:lnSpc>
            </a:pPr>
            <a:r>
              <a:rPr lang="en-US"/>
              <a:t>Counseling for patients &amp; family members</a:t>
            </a:r>
          </a:p>
          <a:p>
            <a:pPr marL="914400" lvl="2" indent="0">
              <a:lnSpc>
                <a:spcPct val="90000"/>
              </a:lnSpc>
              <a:buNone/>
            </a:pPr>
            <a:endParaRPr lang="en-US">
              <a:latin typeface="Century Gothic"/>
            </a:endParaRPr>
          </a:p>
          <a:p>
            <a:pPr lvl="1">
              <a:lnSpc>
                <a:spcPct val="90000"/>
              </a:lnSpc>
              <a:buFont typeface="Arial" panose="020B0604020202020204" pitchFamily="34" charset="0"/>
              <a:buChar char="•"/>
            </a:pPr>
            <a:r>
              <a:rPr lang="en-US" sz="1800">
                <a:latin typeface="Century Gothic"/>
              </a:rPr>
              <a:t>Day program patients have additional Value-Added Services available upon qualification</a:t>
            </a:r>
          </a:p>
          <a:p>
            <a:pPr lvl="1">
              <a:lnSpc>
                <a:spcPct val="90000"/>
              </a:lnSpc>
              <a:buFont typeface="Arial" panose="020B0604020202020204" pitchFamily="34" charset="0"/>
              <a:buChar char="•"/>
            </a:pPr>
            <a:endParaRPr lang="en-US" sz="1800"/>
          </a:p>
          <a:p>
            <a:pPr lvl="1">
              <a:lnSpc>
                <a:spcPct val="90000"/>
              </a:lnSpc>
              <a:buFont typeface="Arial" panose="020B0604020202020204" pitchFamily="34" charset="0"/>
              <a:buChar char="•"/>
            </a:pPr>
            <a:r>
              <a:rPr lang="en-US" sz="1800"/>
              <a:t>Over 20% of our Pediatric patients are BI specific</a:t>
            </a:r>
          </a:p>
          <a:p>
            <a:pPr lvl="1">
              <a:lnSpc>
                <a:spcPct val="90000"/>
              </a:lnSpc>
            </a:pPr>
            <a:endParaRPr lang="en-US" sz="1800"/>
          </a:p>
          <a:p>
            <a:endParaRPr lang="en-US"/>
          </a:p>
        </p:txBody>
      </p:sp>
      <p:pic>
        <p:nvPicPr>
          <p:cNvPr id="12" name="Picture 11" descr="A sign in a garden&#10;&#10;AI-generated content may be incorrect.">
            <a:extLst>
              <a:ext uri="{FF2B5EF4-FFF2-40B4-BE49-F238E27FC236}">
                <a16:creationId xmlns:a16="http://schemas.microsoft.com/office/drawing/2014/main" id="{CF2499C4-3931-AA47-472F-9E90596E42CE}"/>
              </a:ext>
            </a:extLst>
          </p:cNvPr>
          <p:cNvPicPr>
            <a:picLocks noChangeAspect="1"/>
          </p:cNvPicPr>
          <p:nvPr/>
        </p:nvPicPr>
        <p:blipFill>
          <a:blip r:embed="rId3"/>
          <a:stretch>
            <a:fillRect/>
          </a:stretch>
        </p:blipFill>
        <p:spPr>
          <a:xfrm>
            <a:off x="3527398" y="3426198"/>
            <a:ext cx="2351768" cy="2568273"/>
          </a:xfrm>
          <a:prstGeom prst="rect">
            <a:avLst/>
          </a:prstGeom>
        </p:spPr>
      </p:pic>
    </p:spTree>
    <p:extLst>
      <p:ext uri="{BB962C8B-B14F-4D97-AF65-F5344CB8AC3E}">
        <p14:creationId xmlns:p14="http://schemas.microsoft.com/office/powerpoint/2010/main" val="19198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yellow sign with white text">
            <a:extLst>
              <a:ext uri="{FF2B5EF4-FFF2-40B4-BE49-F238E27FC236}">
                <a16:creationId xmlns:a16="http://schemas.microsoft.com/office/drawing/2014/main" id="{03645165-E0D5-D67F-E24B-7C0FD391F973}"/>
              </a:ext>
            </a:extLst>
          </p:cNvPr>
          <p:cNvPicPr>
            <a:picLocks noGrp="1" noChangeAspect="1"/>
          </p:cNvPicPr>
          <p:nvPr>
            <p:ph idx="1"/>
          </p:nvPr>
        </p:nvPicPr>
        <p:blipFill>
          <a:blip r:embed="rId3"/>
          <a:srcRect l="5500" r="5499" b="-1"/>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320577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6504-3DE1-C4C2-14C5-D29BC5AC1C79}"/>
              </a:ext>
            </a:extLst>
          </p:cNvPr>
          <p:cNvSpPr>
            <a:spLocks noGrp="1"/>
          </p:cNvSpPr>
          <p:nvPr>
            <p:ph type="title"/>
          </p:nvPr>
        </p:nvSpPr>
        <p:spPr>
          <a:xfrm>
            <a:off x="457200" y="274638"/>
            <a:ext cx="8229600" cy="1143000"/>
          </a:xfrm>
        </p:spPr>
        <p:txBody>
          <a:bodyPr anchor="ctr">
            <a:normAutofit/>
          </a:bodyPr>
          <a:lstStyle/>
          <a:p>
            <a:r>
              <a:rPr lang="en-US" b="1"/>
              <a:t>School Aged Students</a:t>
            </a:r>
            <a:endParaRPr lang="en-US"/>
          </a:p>
        </p:txBody>
      </p:sp>
      <p:sp>
        <p:nvSpPr>
          <p:cNvPr id="4" name="Text Placeholder 3">
            <a:extLst>
              <a:ext uri="{FF2B5EF4-FFF2-40B4-BE49-F238E27FC236}">
                <a16:creationId xmlns:a16="http://schemas.microsoft.com/office/drawing/2014/main" id="{8C7CF78A-1117-D180-6E87-3D1344536991}"/>
              </a:ext>
            </a:extLst>
          </p:cNvPr>
          <p:cNvSpPr>
            <a:spLocks noGrp="1"/>
          </p:cNvSpPr>
          <p:nvPr>
            <p:ph sz="half" idx="1"/>
          </p:nvPr>
        </p:nvSpPr>
        <p:spPr>
          <a:xfrm>
            <a:off x="457200" y="1600200"/>
            <a:ext cx="4038600" cy="4525963"/>
          </a:xfrm>
        </p:spPr>
        <p:txBody>
          <a:bodyPr vert="horz" lIns="91440" tIns="45720" rIns="91440" bIns="45720" rtlCol="0" anchor="t">
            <a:normAutofit/>
          </a:bodyPr>
          <a:lstStyle/>
          <a:p>
            <a:pPr marL="0" indent="0">
              <a:lnSpc>
                <a:spcPct val="90000"/>
              </a:lnSpc>
              <a:spcBef>
                <a:spcPts val="0"/>
              </a:spcBef>
              <a:spcAft>
                <a:spcPts val="600"/>
              </a:spcAft>
              <a:buNone/>
            </a:pPr>
            <a:endParaRPr lang="en-US" sz="1500"/>
          </a:p>
          <a:p>
            <a:pPr>
              <a:lnSpc>
                <a:spcPct val="90000"/>
              </a:lnSpc>
              <a:spcBef>
                <a:spcPts val="0"/>
              </a:spcBef>
              <a:spcAft>
                <a:spcPts val="600"/>
              </a:spcAft>
            </a:pPr>
            <a:r>
              <a:rPr lang="en-US" sz="1500">
                <a:latin typeface="Century Gothic"/>
              </a:rPr>
              <a:t>Over 60% Ability KC patients are considered school aged (K-12)</a:t>
            </a:r>
          </a:p>
          <a:p>
            <a:pPr>
              <a:lnSpc>
                <a:spcPct val="90000"/>
              </a:lnSpc>
              <a:spcBef>
                <a:spcPts val="0"/>
              </a:spcBef>
              <a:spcAft>
                <a:spcPts val="600"/>
              </a:spcAft>
            </a:pPr>
            <a:endParaRPr lang="en-US" sz="1500"/>
          </a:p>
          <a:p>
            <a:pPr>
              <a:lnSpc>
                <a:spcPct val="90000"/>
              </a:lnSpc>
              <a:spcBef>
                <a:spcPts val="0"/>
              </a:spcBef>
              <a:spcAft>
                <a:spcPts val="600"/>
              </a:spcAft>
            </a:pPr>
            <a:r>
              <a:rPr lang="en-US" sz="1500"/>
              <a:t>Public, Private and Homeschool</a:t>
            </a:r>
          </a:p>
          <a:p>
            <a:pPr>
              <a:lnSpc>
                <a:spcPct val="90000"/>
              </a:lnSpc>
              <a:spcBef>
                <a:spcPts val="0"/>
              </a:spcBef>
              <a:spcAft>
                <a:spcPts val="600"/>
              </a:spcAft>
            </a:pPr>
            <a:endParaRPr lang="en-US" sz="1500"/>
          </a:p>
          <a:p>
            <a:pPr>
              <a:lnSpc>
                <a:spcPct val="90000"/>
              </a:lnSpc>
              <a:spcBef>
                <a:spcPts val="0"/>
              </a:spcBef>
              <a:spcAft>
                <a:spcPts val="600"/>
              </a:spcAft>
            </a:pPr>
            <a:r>
              <a:rPr lang="en-US" sz="1500">
                <a:latin typeface="Century Gothic"/>
              </a:rPr>
              <a:t>Families who choose to homeschool are on the rise among the Ability KC pediatric patient population</a:t>
            </a:r>
          </a:p>
          <a:p>
            <a:pPr>
              <a:lnSpc>
                <a:spcPct val="90000"/>
              </a:lnSpc>
              <a:spcBef>
                <a:spcPts val="0"/>
              </a:spcBef>
              <a:spcAft>
                <a:spcPts val="600"/>
              </a:spcAft>
            </a:pPr>
            <a:endParaRPr lang="en-US" sz="1500"/>
          </a:p>
          <a:p>
            <a:pPr>
              <a:lnSpc>
                <a:spcPct val="90000"/>
              </a:lnSpc>
              <a:spcBef>
                <a:spcPts val="0"/>
              </a:spcBef>
              <a:spcAft>
                <a:spcPts val="600"/>
              </a:spcAft>
            </a:pPr>
            <a:r>
              <a:rPr lang="en-US" sz="1500"/>
              <a:t>61.6% of our students return to larger KC Metro School Districts </a:t>
            </a:r>
          </a:p>
          <a:p>
            <a:pPr>
              <a:lnSpc>
                <a:spcPct val="90000"/>
              </a:lnSpc>
              <a:spcBef>
                <a:spcPts val="0"/>
              </a:spcBef>
              <a:spcAft>
                <a:spcPts val="600"/>
              </a:spcAft>
            </a:pPr>
            <a:endParaRPr lang="en-US" sz="1500"/>
          </a:p>
          <a:p>
            <a:pPr>
              <a:lnSpc>
                <a:spcPct val="90000"/>
              </a:lnSpc>
              <a:spcBef>
                <a:spcPts val="0"/>
              </a:spcBef>
              <a:spcAft>
                <a:spcPts val="600"/>
              </a:spcAft>
            </a:pPr>
            <a:r>
              <a:rPr lang="en-US" sz="1500"/>
              <a:t>38.4% return to Rural/Small Districts</a:t>
            </a:r>
          </a:p>
        </p:txBody>
      </p:sp>
      <p:pic>
        <p:nvPicPr>
          <p:cNvPr id="5" name="Content Placeholder 4" descr="A group of children high fiving in a hallway&#10;&#10;AI-generated content may be incorrect.">
            <a:extLst>
              <a:ext uri="{FF2B5EF4-FFF2-40B4-BE49-F238E27FC236}">
                <a16:creationId xmlns:a16="http://schemas.microsoft.com/office/drawing/2014/main" id="{40A914B6-480C-1A40-7E1A-45866D0D328E}"/>
              </a:ext>
            </a:extLst>
          </p:cNvPr>
          <p:cNvPicPr>
            <a:picLocks noGrp="1" noChangeAspect="1"/>
          </p:cNvPicPr>
          <p:nvPr>
            <p:ph sz="half" idx="2"/>
          </p:nvPr>
        </p:nvPicPr>
        <p:blipFill>
          <a:blip r:embed="rId2"/>
          <a:srcRect l="1457" r="1" b="1"/>
          <a:stretch>
            <a:fillRect/>
          </a:stretch>
        </p:blipFill>
        <p:spPr>
          <a:xfrm>
            <a:off x="5268967" y="1600200"/>
            <a:ext cx="3427686" cy="3836222"/>
          </a:xfrm>
          <a:prstGeom prst="rect">
            <a:avLst/>
          </a:prstGeom>
          <a:noFill/>
        </p:spPr>
      </p:pic>
    </p:spTree>
    <p:extLst>
      <p:ext uri="{BB962C8B-B14F-4D97-AF65-F5344CB8AC3E}">
        <p14:creationId xmlns:p14="http://schemas.microsoft.com/office/powerpoint/2010/main" val="2831019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07AC-A029-C431-C76A-A53E2FEF5B7C}"/>
              </a:ext>
            </a:extLst>
          </p:cNvPr>
          <p:cNvSpPr>
            <a:spLocks noGrp="1"/>
          </p:cNvSpPr>
          <p:nvPr>
            <p:ph type="title"/>
          </p:nvPr>
        </p:nvSpPr>
        <p:spPr>
          <a:xfrm>
            <a:off x="457200" y="274638"/>
            <a:ext cx="8229600" cy="1143000"/>
          </a:xfrm>
        </p:spPr>
        <p:txBody>
          <a:bodyPr anchor="ctr">
            <a:normAutofit/>
          </a:bodyPr>
          <a:lstStyle/>
          <a:p>
            <a:pPr>
              <a:lnSpc>
                <a:spcPct val="90000"/>
              </a:lnSpc>
              <a:spcAft>
                <a:spcPts val="800"/>
              </a:spcAft>
            </a:pPr>
            <a:br>
              <a:rPr lang="en-US" sz="2200" kern="100"/>
            </a:br>
            <a:r>
              <a:rPr lang="en-US" sz="2200" kern="100">
                <a:latin typeface="Century Gothic"/>
              </a:rPr>
              <a:t>Schools </a:t>
            </a:r>
            <a:r>
              <a:rPr lang="en-US" sz="2200" b="1" kern="100">
                <a:latin typeface="Century Gothic"/>
              </a:rPr>
              <a:t>should</a:t>
            </a:r>
            <a:r>
              <a:rPr lang="en-US" sz="2200" kern="100">
                <a:latin typeface="Century Gothic"/>
              </a:rPr>
              <a:t> prioritize </a:t>
            </a:r>
            <a:r>
              <a:rPr lang="en-US" sz="2200" kern="100">
                <a:effectLst/>
                <a:latin typeface="Century Gothic"/>
              </a:rPr>
              <a:t>Least Restrictive Environment</a:t>
            </a:r>
            <a:r>
              <a:rPr lang="en-US" sz="2200" kern="100">
                <a:latin typeface="Century Gothic"/>
              </a:rPr>
              <a:t> and may require justification to move to more restrictive </a:t>
            </a:r>
          </a:p>
        </p:txBody>
      </p:sp>
      <p:pic>
        <p:nvPicPr>
          <p:cNvPr id="6" name="Content Placeholder 5" descr="A diagram of a student needs&#10;&#10;AI-generated content may be incorrect.">
            <a:extLst>
              <a:ext uri="{FF2B5EF4-FFF2-40B4-BE49-F238E27FC236}">
                <a16:creationId xmlns:a16="http://schemas.microsoft.com/office/drawing/2014/main" id="{2529F0E4-D89A-BB5E-5162-75AE4717F258}"/>
              </a:ext>
            </a:extLst>
          </p:cNvPr>
          <p:cNvPicPr>
            <a:picLocks noGrp="1" noChangeAspect="1"/>
          </p:cNvPicPr>
          <p:nvPr>
            <p:ph idx="1"/>
          </p:nvPr>
        </p:nvPicPr>
        <p:blipFill>
          <a:blip r:embed="rId3"/>
          <a:srcRect t="3899" b="17254"/>
          <a:stretch>
            <a:fillRect/>
          </a:stretch>
        </p:blipFill>
        <p:spPr>
          <a:xfrm>
            <a:off x="457200" y="1600200"/>
            <a:ext cx="8229600" cy="4525963"/>
          </a:xfrm>
          <a:prstGeom prst="rect">
            <a:avLst/>
          </a:prstGeom>
          <a:noFill/>
          <a:ln>
            <a:solidFill>
              <a:srgbClr val="7030A0"/>
            </a:solidFill>
          </a:ln>
        </p:spPr>
      </p:pic>
      <p:sp>
        <p:nvSpPr>
          <p:cNvPr id="4" name="Rectangle 1">
            <a:extLst>
              <a:ext uri="{FF2B5EF4-FFF2-40B4-BE49-F238E27FC236}">
                <a16:creationId xmlns:a16="http://schemas.microsoft.com/office/drawing/2014/main" id="{1233E0DF-D355-8FD9-6590-8356AD3846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8467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7E51-5C64-022A-311D-087B0193291F}"/>
              </a:ext>
            </a:extLst>
          </p:cNvPr>
          <p:cNvSpPr>
            <a:spLocks noGrp="1"/>
          </p:cNvSpPr>
          <p:nvPr>
            <p:ph type="title"/>
          </p:nvPr>
        </p:nvSpPr>
        <p:spPr>
          <a:xfrm>
            <a:off x="2663" y="140929"/>
            <a:ext cx="2805523" cy="4794250"/>
          </a:xfrm>
        </p:spPr>
        <p:txBody>
          <a:bodyPr>
            <a:normAutofit/>
          </a:bodyPr>
          <a:lstStyle/>
          <a:p>
            <a:pPr algn="ctr"/>
            <a:r>
              <a:rPr lang="en-US" sz="3600" b="1">
                <a:latin typeface="Century Gothic"/>
              </a:rPr>
              <a:t>Special Education Structure in Kansas</a:t>
            </a:r>
            <a:br>
              <a:rPr lang="en-US" sz="3600" b="1" dirty="0">
                <a:latin typeface="Century Gothic"/>
              </a:rPr>
            </a:br>
            <a:endParaRPr lang="en-US" sz="3600">
              <a:latin typeface="Century Gothic"/>
            </a:endParaRPr>
          </a:p>
          <a:p>
            <a:pPr algn="ctr"/>
            <a:r>
              <a:rPr lang="en-US">
                <a:latin typeface="Century Gothic"/>
                <a:cs typeface="Segoe UI"/>
              </a:rPr>
              <a:t>253 districts take part in shared cooperatives</a:t>
            </a:r>
            <a:endParaRPr lang="en-US"/>
          </a:p>
          <a:p>
            <a:pPr algn="ctr"/>
            <a:br>
              <a:rPr lang="en-US" dirty="0">
                <a:latin typeface="Century Gothic"/>
                <a:cs typeface="Segoe UI"/>
              </a:rPr>
            </a:br>
            <a:r>
              <a:rPr lang="en-US">
                <a:latin typeface="Century Gothic"/>
                <a:cs typeface="Segoe UI"/>
              </a:rPr>
              <a:t>33 districts run independently</a:t>
            </a:r>
            <a:endParaRPr lang="en-US"/>
          </a:p>
          <a:p>
            <a:endParaRPr lang="en-US"/>
          </a:p>
        </p:txBody>
      </p:sp>
      <p:sp>
        <p:nvSpPr>
          <p:cNvPr id="4" name="Content Placeholder 3">
            <a:extLst>
              <a:ext uri="{FF2B5EF4-FFF2-40B4-BE49-F238E27FC236}">
                <a16:creationId xmlns:a16="http://schemas.microsoft.com/office/drawing/2014/main" id="{083AD0C7-A7A1-296C-6524-EFBA85F1DFFC}"/>
              </a:ext>
            </a:extLst>
          </p:cNvPr>
          <p:cNvSpPr>
            <a:spLocks noGrp="1"/>
          </p:cNvSpPr>
          <p:nvPr>
            <p:ph idx="1"/>
          </p:nvPr>
        </p:nvSpPr>
        <p:spPr>
          <a:xfrm>
            <a:off x="177185" y="4710676"/>
            <a:ext cx="8966815" cy="1783787"/>
          </a:xfrm>
        </p:spPr>
        <p:txBody>
          <a:bodyPr vert="horz" lIns="91440" tIns="45720" rIns="91440" bIns="45720" rtlCol="0" anchor="t">
            <a:normAutofit fontScale="32500" lnSpcReduction="20000"/>
          </a:bodyPr>
          <a:lstStyle/>
          <a:p>
            <a:pPr marL="0" indent="0">
              <a:buNone/>
            </a:pPr>
            <a:endParaRPr lang="en-US">
              <a:latin typeface="Century Gothic"/>
            </a:endParaRPr>
          </a:p>
          <a:p>
            <a:pPr marL="0" indent="0">
              <a:buNone/>
            </a:pPr>
            <a:endParaRPr lang="en-US">
              <a:latin typeface="Century Gothic"/>
            </a:endParaRPr>
          </a:p>
          <a:p>
            <a:pPr>
              <a:buNone/>
            </a:pPr>
            <a:r>
              <a:rPr lang="en-US">
                <a:latin typeface="Century Gothic"/>
              </a:rPr>
              <a:t>As of April 2026, the </a:t>
            </a:r>
            <a:r>
              <a:rPr lang="en-US" b="1">
                <a:latin typeface="Century Gothic"/>
              </a:rPr>
              <a:t>Kansas City, Kansas Public Schools (KCKPS)</a:t>
            </a:r>
            <a:r>
              <a:rPr lang="en-US">
                <a:latin typeface="Century Gothic"/>
              </a:rPr>
              <a:t> is in the final stages of dissolving its long-standing special education cooperative model. </a:t>
            </a:r>
            <a:endParaRPr lang="en-US"/>
          </a:p>
          <a:p>
            <a:pPr>
              <a:buNone/>
            </a:pPr>
            <a:endParaRPr lang="en-US"/>
          </a:p>
          <a:p>
            <a:pPr>
              <a:buNone/>
            </a:pPr>
            <a:r>
              <a:rPr lang="en-US" b="1"/>
              <a:t>Kansas City, KS: Special Education Transition</a:t>
            </a:r>
            <a:endParaRPr lang="en-US"/>
          </a:p>
          <a:p>
            <a:pPr>
              <a:buFont typeface="Arial"/>
              <a:buChar char="•"/>
            </a:pPr>
            <a:r>
              <a:rPr lang="en-US"/>
              <a:t>Long-standing cooperative model is dissolving</a:t>
            </a:r>
          </a:p>
          <a:p>
            <a:pPr>
              <a:buFont typeface="Arial"/>
              <a:buChar char="•"/>
            </a:pPr>
            <a:r>
              <a:rPr lang="en-US"/>
              <a:t>Partner districts transitioning to independent SPED programs</a:t>
            </a:r>
          </a:p>
          <a:p>
            <a:pPr>
              <a:buFont typeface="Arial"/>
              <a:buChar char="•"/>
            </a:pPr>
            <a:r>
              <a:rPr lang="en-US"/>
              <a:t>KCKPS moving to a district-only special education structure (2025–2026)</a:t>
            </a:r>
          </a:p>
          <a:p>
            <a:pPr>
              <a:buNone/>
            </a:pPr>
            <a:endParaRPr lang="en-US"/>
          </a:p>
          <a:p>
            <a:pPr marL="0" indent="0">
              <a:buNone/>
            </a:pPr>
            <a:endParaRPr lang="en-US"/>
          </a:p>
          <a:p>
            <a:pPr marL="0" indent="0">
              <a:buNone/>
            </a:pPr>
            <a:endParaRPr lang="en-US"/>
          </a:p>
        </p:txBody>
      </p:sp>
      <p:sp>
        <p:nvSpPr>
          <p:cNvPr id="3" name="Text Placeholder 2">
            <a:extLst>
              <a:ext uri="{FF2B5EF4-FFF2-40B4-BE49-F238E27FC236}">
                <a16:creationId xmlns:a16="http://schemas.microsoft.com/office/drawing/2014/main" id="{7B680D1E-E233-4F8C-DF34-75CD2C298645}"/>
              </a:ext>
            </a:extLst>
          </p:cNvPr>
          <p:cNvSpPr>
            <a:spLocks noGrp="1"/>
          </p:cNvSpPr>
          <p:nvPr>
            <p:ph type="body" sz="half" idx="2"/>
          </p:nvPr>
        </p:nvSpPr>
        <p:spPr/>
        <p:txBody>
          <a:bodyPr vert="horz" lIns="91440" tIns="45720" rIns="91440" bIns="45720" rtlCol="0" anchor="t">
            <a:normAutofit/>
          </a:bodyPr>
          <a:lstStyle/>
          <a:p>
            <a:endParaRPr lang="en-US"/>
          </a:p>
          <a:p>
            <a:endParaRPr lang="en-US"/>
          </a:p>
          <a:p>
            <a:endParaRPr lang="en-US"/>
          </a:p>
        </p:txBody>
      </p:sp>
      <p:sp>
        <p:nvSpPr>
          <p:cNvPr id="5" name="TextBox 4">
            <a:extLst>
              <a:ext uri="{FF2B5EF4-FFF2-40B4-BE49-F238E27FC236}">
                <a16:creationId xmlns:a16="http://schemas.microsoft.com/office/drawing/2014/main" id="{E21249EA-5AAB-FAEE-545C-502FDDB820E2}"/>
              </a:ext>
            </a:extLst>
          </p:cNvPr>
          <p:cNvSpPr txBox="1"/>
          <p:nvPr/>
        </p:nvSpPr>
        <p:spPr>
          <a:xfrm>
            <a:off x="2984500" y="948403"/>
            <a:ext cx="6159500"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600" baseline="0">
                <a:latin typeface="Century Gothic"/>
                <a:ea typeface="Arial"/>
                <a:cs typeface="Arial"/>
              </a:rPr>
              <a:t>Understanding Rights &amp; Special </a:t>
            </a:r>
            <a:r>
              <a:rPr lang="en-US" sz="2600">
                <a:latin typeface="Century Gothic"/>
                <a:ea typeface="Arial"/>
                <a:cs typeface="Arial"/>
              </a:rPr>
              <a:t>Education Process​</a:t>
            </a:r>
          </a:p>
          <a:p>
            <a:pPr marL="228600" lvl="1" indent="-228600">
              <a:buFont typeface="Arial,Sans-Serif"/>
              <a:buChar char="•"/>
            </a:pPr>
            <a:r>
              <a:rPr lang="en-US" baseline="0" dirty="0">
                <a:latin typeface="Century Gothic"/>
                <a:ea typeface="Arial"/>
                <a:cs typeface="Arial"/>
              </a:rPr>
              <a:t>Can be difficult depending on the level of brain </a:t>
            </a:r>
            <a:r>
              <a:rPr lang="en-US" dirty="0">
                <a:latin typeface="Century Gothic"/>
                <a:ea typeface="Arial"/>
                <a:cs typeface="Arial"/>
              </a:rPr>
              <a:t>injury acquired</a:t>
            </a:r>
            <a:r>
              <a:rPr lang="en-US" baseline="0" dirty="0">
                <a:latin typeface="Century Gothic"/>
                <a:ea typeface="Arial"/>
                <a:cs typeface="Arial"/>
              </a:rPr>
              <a:t> and amount of support necessary </a:t>
            </a:r>
            <a:r>
              <a:rPr lang="en-US" dirty="0">
                <a:latin typeface="Century Gothic"/>
                <a:ea typeface="Arial"/>
                <a:cs typeface="Arial"/>
              </a:rPr>
              <a:t>for success</a:t>
            </a:r>
            <a:r>
              <a:rPr lang="en-US" baseline="0" dirty="0">
                <a:latin typeface="Century Gothic"/>
                <a:ea typeface="Arial"/>
                <a:cs typeface="Arial"/>
              </a:rPr>
              <a:t> in school. </a:t>
            </a:r>
            <a:r>
              <a:rPr lang="en-US" dirty="0">
                <a:latin typeface="Century Gothic"/>
                <a:ea typeface="Arial"/>
                <a:cs typeface="Arial"/>
              </a:rPr>
              <a:t>​</a:t>
            </a:r>
          </a:p>
          <a:p>
            <a:pPr marL="228600" lvl="1" indent="-228600">
              <a:buFont typeface="Arial,Sans-Serif"/>
              <a:buChar char="•"/>
            </a:pPr>
            <a:r>
              <a:rPr lang="en-US" baseline="0">
                <a:latin typeface="Century Gothic"/>
                <a:ea typeface="Arial"/>
                <a:cs typeface="Arial"/>
              </a:rPr>
              <a:t>Many smaller school districts have limited </a:t>
            </a:r>
            <a:r>
              <a:rPr lang="en-US">
                <a:latin typeface="Century Gothic"/>
                <a:ea typeface="Arial"/>
                <a:cs typeface="Arial"/>
              </a:rPr>
              <a:t>experiences with</a:t>
            </a:r>
            <a:r>
              <a:rPr lang="en-US" baseline="0">
                <a:latin typeface="Century Gothic"/>
                <a:ea typeface="Arial"/>
                <a:cs typeface="Arial"/>
              </a:rPr>
              <a:t> Special Education and what it can look </a:t>
            </a:r>
            <a:r>
              <a:rPr lang="en-US">
                <a:latin typeface="Century Gothic"/>
                <a:ea typeface="Arial"/>
                <a:cs typeface="Arial"/>
              </a:rPr>
              <a:t>like within</a:t>
            </a:r>
            <a:r>
              <a:rPr lang="en-US" baseline="0">
                <a:latin typeface="Century Gothic"/>
                <a:ea typeface="Arial"/>
                <a:cs typeface="Arial"/>
              </a:rPr>
              <a:t> the school environment. </a:t>
            </a:r>
            <a:r>
              <a:rPr lang="en-US">
                <a:latin typeface="Century Gothic"/>
                <a:ea typeface="Arial"/>
                <a:cs typeface="Arial"/>
              </a:rPr>
              <a:t>​</a:t>
            </a:r>
            <a:endParaRPr lang="en-US" dirty="0">
              <a:latin typeface="Century Gothic"/>
              <a:ea typeface="Arial"/>
              <a:cs typeface="Arial"/>
            </a:endParaRPr>
          </a:p>
          <a:p>
            <a:pPr marL="228600" lvl="2" indent="-228600">
              <a:buFont typeface="Arial,Sans-Serif"/>
              <a:buChar char="•"/>
            </a:pPr>
            <a:r>
              <a:rPr lang="en-US" sz="1800" baseline="0">
                <a:latin typeface="Century Gothic"/>
                <a:ea typeface="Arial"/>
                <a:cs typeface="Arial"/>
              </a:rPr>
              <a:t>It is important to acknowledge it is not always clear </a:t>
            </a:r>
            <a:r>
              <a:rPr lang="en-US">
                <a:latin typeface="Century Gothic"/>
                <a:ea typeface="Arial"/>
                <a:cs typeface="Arial"/>
              </a:rPr>
              <a:t>what deficits</a:t>
            </a:r>
            <a:r>
              <a:rPr lang="en-US" sz="1800" baseline="0">
                <a:latin typeface="Century Gothic"/>
                <a:ea typeface="Arial"/>
                <a:cs typeface="Arial"/>
              </a:rPr>
              <a:t> need to be addressed.</a:t>
            </a:r>
            <a:r>
              <a:rPr lang="en-US" sz="1800">
                <a:latin typeface="Century Gothic"/>
                <a:ea typeface="Arial"/>
                <a:cs typeface="Arial"/>
              </a:rPr>
              <a:t>​</a:t>
            </a:r>
            <a:endParaRPr lang="en-US" sz="1800" dirty="0">
              <a:latin typeface="Century Gothic"/>
              <a:ea typeface="Arial"/>
              <a:cs typeface="Arial"/>
            </a:endParaRPr>
          </a:p>
          <a:p>
            <a:pPr marL="228600" lvl="1" indent="-228600" rtl="0">
              <a:buFont typeface="Arial,Sans-Serif"/>
              <a:buChar char="•"/>
            </a:pPr>
            <a:r>
              <a:rPr lang="en-US" baseline="0">
                <a:latin typeface="Century Gothic"/>
                <a:ea typeface="Arial"/>
                <a:cs typeface="Arial"/>
              </a:rPr>
              <a:t>IEP vs 504 Plans </a:t>
            </a:r>
          </a:p>
          <a:p>
            <a:pPr algn="ctr"/>
            <a:endParaRPr lang="en-US"/>
          </a:p>
        </p:txBody>
      </p:sp>
    </p:spTree>
    <p:extLst>
      <p:ext uri="{BB962C8B-B14F-4D97-AF65-F5344CB8AC3E}">
        <p14:creationId xmlns:p14="http://schemas.microsoft.com/office/powerpoint/2010/main" val="1805792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81F2866-F3AF-7993-237F-BBAFE21F25FD}"/>
              </a:ext>
            </a:extLst>
          </p:cNvPr>
          <p:cNvSpPr>
            <a:spLocks noGrp="1"/>
          </p:cNvSpPr>
          <p:nvPr>
            <p:ph type="title"/>
          </p:nvPr>
        </p:nvSpPr>
        <p:spPr>
          <a:xfrm>
            <a:off x="6596744" y="427037"/>
            <a:ext cx="2198914" cy="1162050"/>
          </a:xfrm>
        </p:spPr>
        <p:txBody>
          <a:bodyPr>
            <a:normAutofit/>
          </a:bodyPr>
          <a:lstStyle/>
          <a:p>
            <a:pPr algn="ctr"/>
            <a:r>
              <a:rPr lang="en-US" sz="2800" b="1"/>
              <a:t>Both </a:t>
            </a:r>
            <a:br>
              <a:rPr lang="en-US" sz="2800" b="1"/>
            </a:br>
            <a:r>
              <a:rPr lang="en-US" sz="2800" b="1"/>
              <a:t>IEP &amp; 504</a:t>
            </a:r>
          </a:p>
        </p:txBody>
      </p:sp>
      <p:pic>
        <p:nvPicPr>
          <p:cNvPr id="13" name="Content Placeholder 12">
            <a:extLst>
              <a:ext uri="{FF2B5EF4-FFF2-40B4-BE49-F238E27FC236}">
                <a16:creationId xmlns:a16="http://schemas.microsoft.com/office/drawing/2014/main" id="{1D45BE79-AAEE-86BB-2730-6C4960CB90A1}"/>
              </a:ext>
            </a:extLst>
          </p:cNvPr>
          <p:cNvPicPr>
            <a:picLocks noGrp="1" noChangeAspect="1"/>
          </p:cNvPicPr>
          <p:nvPr>
            <p:ph idx="1"/>
          </p:nvPr>
        </p:nvPicPr>
        <p:blipFill>
          <a:blip r:embed="rId3"/>
          <a:stretch>
            <a:fillRect/>
          </a:stretch>
        </p:blipFill>
        <p:spPr>
          <a:xfrm>
            <a:off x="0" y="139221"/>
            <a:ext cx="6328229" cy="6579557"/>
          </a:xfrm>
          <a:prstGeom prst="rect">
            <a:avLst/>
          </a:prstGeom>
          <a:noFill/>
        </p:spPr>
      </p:pic>
      <p:sp>
        <p:nvSpPr>
          <p:cNvPr id="22" name="Text Placeholder 3">
            <a:extLst>
              <a:ext uri="{FF2B5EF4-FFF2-40B4-BE49-F238E27FC236}">
                <a16:creationId xmlns:a16="http://schemas.microsoft.com/office/drawing/2014/main" id="{CB7BE06E-EC73-4857-EAEA-9FAAA48679DB}"/>
              </a:ext>
            </a:extLst>
          </p:cNvPr>
          <p:cNvSpPr>
            <a:spLocks noGrp="1"/>
          </p:cNvSpPr>
          <p:nvPr>
            <p:ph type="body" sz="half" idx="2"/>
          </p:nvPr>
        </p:nvSpPr>
        <p:spPr>
          <a:xfrm>
            <a:off x="6658431" y="1739900"/>
            <a:ext cx="2198914" cy="4691063"/>
          </a:xfrm>
        </p:spPr>
        <p:txBody>
          <a:bodyPr/>
          <a:lstStyle/>
          <a:p>
            <a:pPr marL="285750" lvl="0" indent="-285750">
              <a:buFont typeface="Arial" panose="020B0604020202020204" pitchFamily="34" charset="0"/>
              <a:buChar char="•"/>
            </a:pPr>
            <a:r>
              <a:rPr lang="en-US"/>
              <a:t>require an </a:t>
            </a:r>
            <a:r>
              <a:rPr lang="en-US" b="1"/>
              <a:t>evaluation</a:t>
            </a:r>
            <a:r>
              <a:rPr lang="en-US"/>
              <a:t> </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a:t>available at </a:t>
            </a:r>
            <a:r>
              <a:rPr lang="en-US" b="1"/>
              <a:t>no cost</a:t>
            </a:r>
            <a:r>
              <a:rPr lang="en-US"/>
              <a:t> to the family/student</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a:t>work to meet the </a:t>
            </a:r>
            <a:r>
              <a:rPr lang="en-US" b="1"/>
              <a:t>needs of the individual</a:t>
            </a:r>
          </a:p>
          <a:p>
            <a:pPr marL="285750" lvl="0" indent="-285750">
              <a:buFont typeface="Arial" panose="020B0604020202020204" pitchFamily="34" charset="0"/>
              <a:buChar char="•"/>
            </a:pPr>
            <a:endParaRPr lang="en-US"/>
          </a:p>
          <a:p>
            <a:pPr marL="285750" lvl="0" indent="-285750">
              <a:buFont typeface="Arial" panose="020B0604020202020204" pitchFamily="34" charset="0"/>
              <a:buChar char="•"/>
            </a:pPr>
            <a:r>
              <a:rPr lang="en-US"/>
              <a:t>Includes </a:t>
            </a:r>
            <a:r>
              <a:rPr lang="en-US" b="1"/>
              <a:t>modifications and accommodations</a:t>
            </a:r>
            <a:r>
              <a:rPr lang="en-US"/>
              <a:t> for access to general education curriculum</a:t>
            </a:r>
          </a:p>
          <a:p>
            <a:endParaRPr lang="en-US"/>
          </a:p>
        </p:txBody>
      </p:sp>
    </p:spTree>
    <p:extLst>
      <p:ext uri="{BB962C8B-B14F-4D97-AF65-F5344CB8AC3E}">
        <p14:creationId xmlns:p14="http://schemas.microsoft.com/office/powerpoint/2010/main" val="4151144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363655-2881-4468-8e92-031466d14f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83101A4ED172429F1F3E1DBD3C5121" ma:contentTypeVersion="11" ma:contentTypeDescription="Create a new document." ma:contentTypeScope="" ma:versionID="f09ac07d6e8f1cbf1395bb8fa25f80c4">
  <xsd:schema xmlns:xsd="http://www.w3.org/2001/XMLSchema" xmlns:xs="http://www.w3.org/2001/XMLSchema" xmlns:p="http://schemas.microsoft.com/office/2006/metadata/properties" xmlns:ns2="94363655-2881-4468-8e92-031466d14f16" targetNamespace="http://schemas.microsoft.com/office/2006/metadata/properties" ma:root="true" ma:fieldsID="baeb44684b138df29448acaa2b682d81" ns2:_="">
    <xsd:import namespace="94363655-2881-4468-8e92-031466d14f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63655-2881-4468-8e92-031466d14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3544b0-4bcb-45b6-9399-7f54f893d7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563D76-25B5-45C4-8844-C53E1DC39339}">
  <ds:schemaRefs>
    <ds:schemaRef ds:uri="05b70df8-1e60-4940-ab28-8745037e38f9"/>
    <ds:schemaRef ds:uri="2731d29c-2056-48f6-a4c2-47b6562ff26f"/>
    <ds:schemaRef ds:uri="56900fd3-9877-439c-8ccd-6c0f9321573b"/>
    <ds:schemaRef ds:uri="763c10af-c349-4f99-b921-90013007dd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4A2F29-F8DA-44FB-963F-D7D7729AF6C6}"/>
</file>

<file path=customXml/itemProps3.xml><?xml version="1.0" encoding="utf-8"?>
<ds:datastoreItem xmlns:ds="http://schemas.openxmlformats.org/officeDocument/2006/customXml" ds:itemID="{A36C7C9E-7138-4F27-BA87-EBE85C7972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28</Slides>
  <Notes>26</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1_Office Theme</vt:lpstr>
      <vt:lpstr>Brain Injury Effects on School-age Students and Impact on Learning</vt:lpstr>
      <vt:lpstr>Presenters</vt:lpstr>
      <vt:lpstr>Objectives</vt:lpstr>
      <vt:lpstr>About Ability KC &amp; Brain Injury Program</vt:lpstr>
      <vt:lpstr>PowerPoint Presentation</vt:lpstr>
      <vt:lpstr>School Aged Students</vt:lpstr>
      <vt:lpstr> Schools should prioritize Least Restrictive Environment and may require justification to move to more restrictive </vt:lpstr>
      <vt:lpstr>Special Education Structure in Kansas  253 districts take part in shared cooperatives  33 districts run independently </vt:lpstr>
      <vt:lpstr>Both  IEP &amp; 504</vt:lpstr>
      <vt:lpstr> Discipline specific overview:  Learning in relation to motor skill development </vt:lpstr>
      <vt:lpstr>Discipline specific overview:  Speech and Language Therapy</vt:lpstr>
      <vt:lpstr>"Silent Epidemic“ Learning in relation to communication/cognitive deficits that are more difficult for schools to understand and support    </vt:lpstr>
      <vt:lpstr> Other Considerations</vt:lpstr>
      <vt:lpstr>Perspective Matters  Perspectives to consider to shape a successful re-entry</vt:lpstr>
      <vt:lpstr> Mental Health</vt:lpstr>
      <vt:lpstr>sample Timeline of School Re-Entry</vt:lpstr>
      <vt:lpstr>Transition to Return to School</vt:lpstr>
      <vt:lpstr>Case Study   Meet Ryan</vt:lpstr>
      <vt:lpstr>Ryan’s Journey continues…</vt:lpstr>
      <vt:lpstr>Technology Integration for Ryan</vt:lpstr>
      <vt:lpstr>Ryan’s OT Recommendations</vt:lpstr>
      <vt:lpstr>Meet Janey</vt:lpstr>
      <vt:lpstr>Return to School &amp; Life</vt:lpstr>
      <vt:lpstr>Bentley</vt:lpstr>
      <vt:lpstr>Bentley’s School Recommendations</vt:lpstr>
      <vt:lpstr>Caden </vt:lpstr>
      <vt:lpstr>Caden’s Spirit</vt:lpstr>
      <vt:lpstr>Questions?</vt:lpstr>
    </vt:vector>
  </TitlesOfParts>
  <Company>TRIKC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A. Murphy</dc:creator>
  <cp:revision>24</cp:revision>
  <cp:lastPrinted>1601-01-01T00:00:00Z</cp:lastPrinted>
  <dcterms:created xsi:type="dcterms:W3CDTF">2016-09-20T19:18:08Z</dcterms:created>
  <dcterms:modified xsi:type="dcterms:W3CDTF">2026-04-13T19:18:10Z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0x010100BB83101A4ED172429F1F3E1DBD3C5121</vt:lpwstr>
  </property>
  <property fmtid="{D5CDD505-2E9C-101B-9397-08002B2CF9AE}" pid="3" name="MediaServiceImageTags">
    <vt:lpwstr/>
  </property>
</Properties>
</file>