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png" ContentType="image/png"/>
  <Default Extension="rels" ContentType="application/vnd.openxmlformats-package.relationships+xml"/>
  <Default Extension="xml" ContentType="application/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x="9144000" cy="51435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presProps" Target="presProps.xml"/><Relationship Id="rId21"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printerSettings" Target="printerSettings/printerSettings1.bin"/><Relationship Id="rId16" Type="http://schemas.openxmlformats.org/officeDocument/2006/relationships/slide" Target="slides/slide10.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tableStyles" Target="tableStyles.xml"/><Relationship Id="rId11" Type="http://schemas.openxmlformats.org/officeDocument/2006/relationships/slide" Target="slides/slide5.xml"/><Relationship Id="rId5" Type="http://schemas.openxmlformats.org/officeDocument/2006/relationships/theme" Target="theme/theme1.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customXml" Target="../customXml/item1.xml"/><Relationship Id="rId4" Type="http://schemas.openxmlformats.org/officeDocument/2006/relationships/viewProps" Target="viewProps.xml"/><Relationship Id="rId9" Type="http://schemas.openxmlformats.org/officeDocument/2006/relationships/slide" Target="slides/slide3.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EFE9D4"/>
        </a:solidFill>
        <a:effectLst/>
      </p:bgPr>
    </p:bg>
    <p:spTree>
      <p:nvGrpSpPr>
        <p:cNvPr id="1" name=""/>
        <p:cNvGrpSpPr/>
        <p:nvPr/>
      </p:nvGrpSpPr>
      <p:grpSpPr/>
      <p:sp>
        <p:nvSpPr>
          <p:cNvPr id="2" name="Rectangle 1"/>
          <p:cNvSpPr/>
          <p:nvPr/>
        </p:nvSpPr>
        <p:spPr>
          <a:xfrm>
            <a:off x="109728" y="73152"/>
            <a:ext cx="8924544" cy="4997196"/>
          </a:xfrm>
          <a:prstGeom prst="rect">
            <a:avLst/>
          </a:prstGeom>
          <a:noFill/>
          <a:ln w="50800">
            <a:solidFill>
              <a:srgbClr val="6B0F1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256032" y="201168"/>
            <a:ext cx="8631936" cy="4754880"/>
          </a:xfrm>
          <a:prstGeom prst="rect">
            <a:avLst/>
          </a:prstGeom>
          <a:noFill/>
          <a:ln w="19050">
            <a:solidFill>
              <a:srgbClr val="8B754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title_plant.png"/>
          <p:cNvPicPr>
            <a:picLocks noChangeAspect="1"/>
          </p:cNvPicPr>
          <p:nvPr/>
        </p:nvPicPr>
        <p:blipFill>
          <a:blip r:embed="rId2"/>
          <a:stretch>
            <a:fillRect/>
          </a:stretch>
        </p:blipFill>
        <p:spPr>
          <a:xfrm>
            <a:off x="3520440" y="91440"/>
            <a:ext cx="2103120" cy="1298448"/>
          </a:xfrm>
          <a:prstGeom prst="rect">
            <a:avLst/>
          </a:prstGeom>
        </p:spPr>
      </p:pic>
      <p:sp>
        <p:nvSpPr>
          <p:cNvPr id="5" name="TextBox 4"/>
          <p:cNvSpPr txBox="1"/>
          <p:nvPr/>
        </p:nvSpPr>
        <p:spPr>
          <a:xfrm>
            <a:off x="457200" y="1298448"/>
            <a:ext cx="8229600" cy="822960"/>
          </a:xfrm>
          <a:prstGeom prst="rect">
            <a:avLst/>
          </a:prstGeom>
          <a:noFill/>
        </p:spPr>
        <p:txBody>
          <a:bodyPr wrap="square">
            <a:spAutoFit/>
          </a:bodyPr>
          <a:lstStyle/>
          <a:p>
            <a:pPr algn="ctr"/>
            <a:r>
              <a:rPr sz="5200" b="1" i="1">
                <a:solidFill>
                  <a:srgbClr val="6B0F1A"/>
                </a:solidFill>
                <a:latin typeface="Palatino Linotype"/>
              </a:rPr>
              <a:t>Seeds of Growth</a:t>
            </a:r>
          </a:p>
        </p:txBody>
      </p:sp>
      <p:sp>
        <p:nvSpPr>
          <p:cNvPr id="6" name="Rectangle 5"/>
          <p:cNvSpPr/>
          <p:nvPr/>
        </p:nvSpPr>
        <p:spPr>
          <a:xfrm>
            <a:off x="731520" y="2148840"/>
            <a:ext cx="7680959" cy="18288"/>
          </a:xfrm>
          <a:prstGeom prst="rect">
            <a:avLst/>
          </a:prstGeom>
          <a:solidFill>
            <a:srgbClr val="8B75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2194560"/>
            <a:ext cx="8229600" cy="502920"/>
          </a:xfrm>
          <a:prstGeom prst="rect">
            <a:avLst/>
          </a:prstGeom>
          <a:noFill/>
        </p:spPr>
        <p:txBody>
          <a:bodyPr wrap="square">
            <a:spAutoFit/>
          </a:bodyPr>
          <a:lstStyle/>
          <a:p>
            <a:pPr algn="ctr"/>
            <a:r>
              <a:rPr sz="2800" b="1" i="0">
                <a:solidFill>
                  <a:srgbClr val="4A1A1A"/>
                </a:solidFill>
                <a:latin typeface="Palatino Linotype"/>
              </a:rPr>
              <a:t>Hope and Healing After Brain Injury</a:t>
            </a:r>
          </a:p>
        </p:txBody>
      </p:sp>
      <p:sp>
        <p:nvSpPr>
          <p:cNvPr id="8" name="Rectangle 7"/>
          <p:cNvSpPr/>
          <p:nvPr/>
        </p:nvSpPr>
        <p:spPr>
          <a:xfrm>
            <a:off x="2286000" y="2752344"/>
            <a:ext cx="4572000" cy="18288"/>
          </a:xfrm>
          <a:prstGeom prst="rect">
            <a:avLst/>
          </a:prstGeom>
          <a:solidFill>
            <a:srgbClr val="8B75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0" y="2798064"/>
            <a:ext cx="8229600" cy="475488"/>
          </a:xfrm>
          <a:prstGeom prst="rect">
            <a:avLst/>
          </a:prstGeom>
          <a:noFill/>
        </p:spPr>
        <p:txBody>
          <a:bodyPr wrap="square">
            <a:spAutoFit/>
          </a:bodyPr>
          <a:lstStyle/>
          <a:p>
            <a:pPr algn="ctr"/>
            <a:r>
              <a:rPr sz="2800" b="1" i="0">
                <a:solidFill>
                  <a:srgbClr val="4A1A1A"/>
                </a:solidFill>
                <a:latin typeface="Palatino Linotype"/>
              </a:rPr>
              <a:t>Dr. Cherryl Clark</a:t>
            </a:r>
          </a:p>
        </p:txBody>
      </p:sp>
      <p:sp>
        <p:nvSpPr>
          <p:cNvPr id="10" name="TextBox 9"/>
          <p:cNvSpPr txBox="1"/>
          <p:nvPr/>
        </p:nvSpPr>
        <p:spPr>
          <a:xfrm>
            <a:off x="457200" y="3310128"/>
            <a:ext cx="8229600" cy="347472"/>
          </a:xfrm>
          <a:prstGeom prst="rect">
            <a:avLst/>
          </a:prstGeom>
          <a:noFill/>
        </p:spPr>
        <p:txBody>
          <a:bodyPr wrap="square">
            <a:spAutoFit/>
          </a:bodyPr>
          <a:lstStyle/>
          <a:p>
            <a:pPr algn="ctr"/>
            <a:r>
              <a:rPr sz="1900" b="0" i="0">
                <a:solidFill>
                  <a:srgbClr val="4A1A1A"/>
                </a:solidFill>
                <a:latin typeface="Palatino Linotype"/>
              </a:rPr>
              <a:t>Author of </a:t>
            </a:r>
            <a:r>
              <a:rPr sz="1900" b="0" i="1">
                <a:solidFill>
                  <a:srgbClr val="4A1A1A"/>
                </a:solidFill>
                <a:latin typeface="Palatino Linotype"/>
              </a:rPr>
              <a:t>Hope for the Heart</a:t>
            </a:r>
          </a:p>
        </p:txBody>
      </p:sp>
      <p:sp>
        <p:nvSpPr>
          <p:cNvPr id="11" name="TextBox 10"/>
          <p:cNvSpPr txBox="1"/>
          <p:nvPr/>
        </p:nvSpPr>
        <p:spPr>
          <a:xfrm>
            <a:off x="457200" y="3639312"/>
            <a:ext cx="8229600" cy="347472"/>
          </a:xfrm>
          <a:prstGeom prst="rect">
            <a:avLst/>
          </a:prstGeom>
          <a:noFill/>
        </p:spPr>
        <p:txBody>
          <a:bodyPr wrap="square">
            <a:spAutoFit/>
          </a:bodyPr>
          <a:lstStyle/>
          <a:p>
            <a:pPr algn="ctr"/>
            <a:r>
              <a:rPr sz="1900" b="1" i="0">
                <a:solidFill>
                  <a:srgbClr val="4A1A1A"/>
                </a:solidFill>
                <a:latin typeface="Palatino Linotype"/>
              </a:rPr>
              <a:t>Traumatic Brain Injury Survivor</a:t>
            </a:r>
          </a:p>
        </p:txBody>
      </p:sp>
      <p:sp>
        <p:nvSpPr>
          <p:cNvPr id="12" name="Rectangle 11"/>
          <p:cNvSpPr/>
          <p:nvPr/>
        </p:nvSpPr>
        <p:spPr>
          <a:xfrm>
            <a:off x="731520" y="4032504"/>
            <a:ext cx="7680959" cy="18288"/>
          </a:xfrm>
          <a:prstGeom prst="rect">
            <a:avLst/>
          </a:prstGeom>
          <a:solidFill>
            <a:srgbClr val="8B75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502920" y="4087368"/>
            <a:ext cx="8138160" cy="914400"/>
          </a:xfrm>
          <a:prstGeom prst="rect">
            <a:avLst/>
          </a:prstGeom>
          <a:noFill/>
        </p:spPr>
        <p:txBody>
          <a:bodyPr wrap="square">
            <a:spAutoFit/>
          </a:bodyPr>
          <a:lstStyle/>
          <a:p>
            <a:pPr algn="ctr"/>
            <a:r>
              <a:rPr sz="1100" b="0" i="1">
                <a:solidFill>
                  <a:srgbClr val="4A1A1A"/>
                </a:solidFill>
                <a:latin typeface="Palatino Linotype"/>
              </a:rPr>
              <a:t>DISCLAIMER: Dr. Cherryl Clark is a Traumatic Brain Injury Survivor and inspirational speaker. She is not a medical doctor, therapist, licensed counselor, or psychologist. The information shared is based on personal experience and is intended for inspirational and educational purposes only. It does not constitute medical, psychological, or therapeutic advice.</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2ECDA"/>
        </a:solidFill>
        <a:effectLst/>
      </p:bgPr>
    </p:bg>
    <p:spTree>
      <p:nvGrpSpPr>
        <p:cNvPr id="1" name=""/>
        <p:cNvGrpSpPr/>
        <p:nvPr/>
      </p:nvGrpSpPr>
      <p:grpSpPr/>
      <p:sp>
        <p:nvSpPr>
          <p:cNvPr id="2" name="Rectangle 1"/>
          <p:cNvSpPr/>
          <p:nvPr/>
        </p:nvSpPr>
        <p:spPr>
          <a:xfrm>
            <a:off x="164592" y="91440"/>
            <a:ext cx="8814816" cy="4956048"/>
          </a:xfrm>
          <a:prstGeom prst="rect">
            <a:avLst/>
          </a:prstGeom>
          <a:noFill/>
          <a:ln w="38100">
            <a:solidFill>
              <a:srgbClr val="6B0F1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plant_icon.png"/>
          <p:cNvPicPr>
            <a:picLocks noChangeAspect="1"/>
          </p:cNvPicPr>
          <p:nvPr/>
        </p:nvPicPr>
        <p:blipFill>
          <a:blip r:embed="rId2"/>
          <a:stretch>
            <a:fillRect/>
          </a:stretch>
        </p:blipFill>
        <p:spPr>
          <a:xfrm>
            <a:off x="3931920" y="109728"/>
            <a:ext cx="1280160" cy="960120"/>
          </a:xfrm>
          <a:prstGeom prst="rect">
            <a:avLst/>
          </a:prstGeom>
        </p:spPr>
      </p:pic>
      <p:sp>
        <p:nvSpPr>
          <p:cNvPr id="4" name="TextBox 3"/>
          <p:cNvSpPr txBox="1"/>
          <p:nvPr/>
        </p:nvSpPr>
        <p:spPr>
          <a:xfrm>
            <a:off x="365760" y="1005840"/>
            <a:ext cx="8412480" cy="685800"/>
          </a:xfrm>
          <a:prstGeom prst="rect">
            <a:avLst/>
          </a:prstGeom>
          <a:noFill/>
        </p:spPr>
        <p:txBody>
          <a:bodyPr wrap="square">
            <a:spAutoFit/>
          </a:bodyPr>
          <a:lstStyle/>
          <a:p>
            <a:pPr algn="ctr"/>
            <a:r>
              <a:rPr sz="4000" b="1" i="1">
                <a:solidFill>
                  <a:srgbClr val="6B0F1A"/>
                </a:solidFill>
                <a:latin typeface="Palatino Linotype"/>
              </a:rPr>
              <a:t>Healing the Heart</a:t>
            </a:r>
          </a:p>
        </p:txBody>
      </p:sp>
      <p:sp>
        <p:nvSpPr>
          <p:cNvPr id="5" name="Rectangle 4"/>
          <p:cNvSpPr/>
          <p:nvPr/>
        </p:nvSpPr>
        <p:spPr>
          <a:xfrm>
            <a:off x="347472" y="1682496"/>
            <a:ext cx="8449055" cy="18288"/>
          </a:xfrm>
          <a:prstGeom prst="rect">
            <a:avLst/>
          </a:prstGeom>
          <a:solidFill>
            <a:srgbClr val="8B75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810512"/>
            <a:ext cx="7863840" cy="3063240"/>
          </a:xfrm>
          <a:prstGeom prst="rect">
            <a:avLst/>
          </a:prstGeom>
          <a:noFill/>
        </p:spPr>
        <p:txBody>
          <a:bodyPr wrap="square">
            <a:spAutoFit/>
          </a:bodyPr>
          <a:lstStyle/>
          <a:p>
            <a:pPr algn="l" marL="274320" indent="-274320">
              <a:spcAft>
                <a:spcPts val="400"/>
              </a:spcAft>
              <a:buChar char="•"/>
              <a:buFont typeface="Arial"/>
            </a:pPr>
            <a:r>
              <a:rPr sz="2300">
                <a:solidFill>
                  <a:srgbClr val="4A1A1A"/>
                </a:solidFill>
                <a:latin typeface="Palatino Linotype"/>
              </a:rPr>
              <a:t>Meditation, Prayer and Faith</a:t>
            </a:r>
          </a:p>
          <a:p>
            <a:pPr algn="l" marL="274320" indent="-274320">
              <a:spcAft>
                <a:spcPts val="400"/>
              </a:spcAft>
              <a:buChar char="•"/>
              <a:buFont typeface="Arial"/>
            </a:pPr>
            <a:r>
              <a:rPr sz="2300">
                <a:solidFill>
                  <a:srgbClr val="4A1A1A"/>
                </a:solidFill>
                <a:latin typeface="Palatino Linotype"/>
              </a:rPr>
              <a:t>Scripture Encouragement</a:t>
            </a:r>
          </a:p>
          <a:p>
            <a:pPr algn="l" marL="274320" indent="-274320">
              <a:spcAft>
                <a:spcPts val="400"/>
              </a:spcAft>
              <a:buChar char="•"/>
              <a:buFont typeface="Arial"/>
            </a:pPr>
            <a:r>
              <a:rPr sz="2300">
                <a:solidFill>
                  <a:srgbClr val="4A1A1A"/>
                </a:solidFill>
                <a:latin typeface="Palatino Linotype"/>
              </a:rPr>
              <a:t>Rest and Quiet Moments</a:t>
            </a:r>
          </a:p>
          <a:p>
            <a:pPr algn="l" marL="274320" indent="-274320">
              <a:spcAft>
                <a:spcPts val="400"/>
              </a:spcAft>
              <a:buChar char="•"/>
              <a:buFont typeface="Arial"/>
            </a:pPr>
            <a:r>
              <a:rPr sz="2300">
                <a:solidFill>
                  <a:srgbClr val="4A1A1A"/>
                </a:solidFill>
                <a:latin typeface="Palatino Linotype"/>
              </a:rPr>
              <a:t>Meditative Calming Instrumental Music</a:t>
            </a:r>
          </a:p>
          <a:p>
            <a:pPr algn="l" marL="274320" indent="-274320">
              <a:spcAft>
                <a:spcPts val="400"/>
              </a:spcAft>
              <a:buChar char="•"/>
              <a:buFont typeface="Arial"/>
            </a:pPr>
            <a:r>
              <a:rPr sz="2300">
                <a:solidFill>
                  <a:srgbClr val="4A1A1A"/>
                </a:solidFill>
                <a:latin typeface="Palatino Linotype"/>
              </a:rPr>
              <a:t>Celebrate Your Progress</a:t>
            </a:r>
          </a:p>
          <a:p>
            <a:pPr algn="l" marL="274320" indent="-274320">
              <a:spcAft>
                <a:spcPts val="400"/>
              </a:spcAft>
              <a:buChar char="•"/>
              <a:buFont typeface="Arial"/>
            </a:pPr>
            <a:r>
              <a:rPr sz="2300">
                <a:solidFill>
                  <a:srgbClr val="4A1A1A"/>
                </a:solidFill>
                <a:latin typeface="Palatino Linotype"/>
              </a:rPr>
              <a:t>Give yourself patience and grace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2ECDA"/>
        </a:solidFill>
        <a:effectLst/>
      </p:bgPr>
    </p:bg>
    <p:spTree>
      <p:nvGrpSpPr>
        <p:cNvPr id="1" name=""/>
        <p:cNvGrpSpPr/>
        <p:nvPr/>
      </p:nvGrpSpPr>
      <p:grpSpPr/>
      <p:sp>
        <p:nvSpPr>
          <p:cNvPr id="2" name="Rectangle 1"/>
          <p:cNvSpPr/>
          <p:nvPr/>
        </p:nvSpPr>
        <p:spPr>
          <a:xfrm>
            <a:off x="164592" y="91440"/>
            <a:ext cx="8814816" cy="4956048"/>
          </a:xfrm>
          <a:prstGeom prst="rect">
            <a:avLst/>
          </a:prstGeom>
          <a:noFill/>
          <a:ln w="38100">
            <a:solidFill>
              <a:srgbClr val="6B0F1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plant_icon.png"/>
          <p:cNvPicPr>
            <a:picLocks noChangeAspect="1"/>
          </p:cNvPicPr>
          <p:nvPr/>
        </p:nvPicPr>
        <p:blipFill>
          <a:blip r:embed="rId2"/>
          <a:stretch>
            <a:fillRect/>
          </a:stretch>
        </p:blipFill>
        <p:spPr>
          <a:xfrm>
            <a:off x="3931920" y="109728"/>
            <a:ext cx="1280160" cy="960120"/>
          </a:xfrm>
          <a:prstGeom prst="rect">
            <a:avLst/>
          </a:prstGeom>
        </p:spPr>
      </p:pic>
      <p:sp>
        <p:nvSpPr>
          <p:cNvPr id="4" name="TextBox 3"/>
          <p:cNvSpPr txBox="1"/>
          <p:nvPr/>
        </p:nvSpPr>
        <p:spPr>
          <a:xfrm>
            <a:off x="365760" y="1005840"/>
            <a:ext cx="8412480" cy="685800"/>
          </a:xfrm>
          <a:prstGeom prst="rect">
            <a:avLst/>
          </a:prstGeom>
          <a:noFill/>
        </p:spPr>
        <p:txBody>
          <a:bodyPr wrap="square">
            <a:spAutoFit/>
          </a:bodyPr>
          <a:lstStyle/>
          <a:p>
            <a:pPr algn="ctr"/>
            <a:r>
              <a:rPr sz="3400" b="1" i="1">
                <a:solidFill>
                  <a:srgbClr val="6B0F1A"/>
                </a:solidFill>
                <a:latin typeface="Palatino Linotype"/>
              </a:rPr>
              <a:t>Community and Connection</a:t>
            </a:r>
          </a:p>
        </p:txBody>
      </p:sp>
      <p:sp>
        <p:nvSpPr>
          <p:cNvPr id="5" name="Rectangle 4"/>
          <p:cNvSpPr/>
          <p:nvPr/>
        </p:nvSpPr>
        <p:spPr>
          <a:xfrm>
            <a:off x="347472" y="1682496"/>
            <a:ext cx="8449055" cy="18288"/>
          </a:xfrm>
          <a:prstGeom prst="rect">
            <a:avLst/>
          </a:prstGeom>
          <a:solidFill>
            <a:srgbClr val="8B75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1783080"/>
            <a:ext cx="8229600" cy="438912"/>
          </a:xfrm>
          <a:prstGeom prst="rect">
            <a:avLst/>
          </a:prstGeom>
          <a:noFill/>
        </p:spPr>
        <p:txBody>
          <a:bodyPr wrap="square">
            <a:spAutoFit/>
          </a:bodyPr>
          <a:lstStyle/>
          <a:p>
            <a:pPr algn="ctr"/>
            <a:r>
              <a:rPr sz="2300" b="1" i="1">
                <a:solidFill>
                  <a:srgbClr val="6B0F1A"/>
                </a:solidFill>
                <a:latin typeface="Palatino Linotype"/>
              </a:rPr>
              <a:t>You are not alone</a:t>
            </a:r>
          </a:p>
        </p:txBody>
      </p:sp>
      <p:sp>
        <p:nvSpPr>
          <p:cNvPr id="7" name="TextBox 6"/>
          <p:cNvSpPr txBox="1"/>
          <p:nvPr/>
        </p:nvSpPr>
        <p:spPr>
          <a:xfrm>
            <a:off x="640080" y="2286000"/>
            <a:ext cx="7863840" cy="402336"/>
          </a:xfrm>
          <a:prstGeom prst="rect">
            <a:avLst/>
          </a:prstGeom>
          <a:noFill/>
        </p:spPr>
        <p:txBody>
          <a:bodyPr wrap="square">
            <a:spAutoFit/>
          </a:bodyPr>
          <a:lstStyle/>
          <a:p>
            <a:pPr algn="l"/>
            <a:r>
              <a:rPr sz="2000" b="1" i="0">
                <a:solidFill>
                  <a:srgbClr val="4A1A1A"/>
                </a:solidFill>
                <a:latin typeface="Palatino Linotype"/>
              </a:rPr>
              <a:t>Support may come from:</a:t>
            </a:r>
          </a:p>
        </p:txBody>
      </p:sp>
      <p:sp>
        <p:nvSpPr>
          <p:cNvPr id="8" name="TextBox 7"/>
          <p:cNvSpPr txBox="1"/>
          <p:nvPr/>
        </p:nvSpPr>
        <p:spPr>
          <a:xfrm>
            <a:off x="640080" y="2724912"/>
            <a:ext cx="7863840" cy="1874519"/>
          </a:xfrm>
          <a:prstGeom prst="rect">
            <a:avLst/>
          </a:prstGeom>
          <a:noFill/>
        </p:spPr>
        <p:txBody>
          <a:bodyPr wrap="square">
            <a:spAutoFit/>
          </a:bodyPr>
          <a:lstStyle/>
          <a:p>
            <a:pPr algn="l" marL="274320" indent="-274320">
              <a:spcAft>
                <a:spcPts val="400"/>
              </a:spcAft>
              <a:buChar char="•"/>
              <a:buFont typeface="Arial"/>
            </a:pPr>
            <a:r>
              <a:rPr sz="2500">
                <a:solidFill>
                  <a:srgbClr val="4A1A1A"/>
                </a:solidFill>
                <a:latin typeface="Palatino Linotype"/>
              </a:rPr>
              <a:t>Family and friends</a:t>
            </a:r>
          </a:p>
          <a:p>
            <a:pPr algn="l" marL="274320" indent="-274320">
              <a:spcAft>
                <a:spcPts val="400"/>
              </a:spcAft>
              <a:buChar char="•"/>
              <a:buFont typeface="Arial"/>
            </a:pPr>
            <a:r>
              <a:rPr sz="2500">
                <a:solidFill>
                  <a:srgbClr val="4A1A1A"/>
                </a:solidFill>
                <a:latin typeface="Palatino Linotype"/>
              </a:rPr>
              <a:t>Support groups</a:t>
            </a:r>
          </a:p>
          <a:p>
            <a:pPr algn="l" marL="274320" indent="-274320">
              <a:spcAft>
                <a:spcPts val="400"/>
              </a:spcAft>
              <a:buChar char="•"/>
              <a:buFont typeface="Arial"/>
            </a:pPr>
            <a:r>
              <a:rPr sz="2500">
                <a:solidFill>
                  <a:srgbClr val="4A1A1A"/>
                </a:solidFill>
                <a:latin typeface="Palatino Linotype"/>
              </a:rPr>
              <a:t>Mentors and coaches</a:t>
            </a:r>
          </a:p>
          <a:p>
            <a:pPr algn="l" marL="274320" indent="-274320">
              <a:spcAft>
                <a:spcPts val="400"/>
              </a:spcAft>
              <a:buChar char="•"/>
              <a:buFont typeface="Arial"/>
            </a:pPr>
            <a:r>
              <a:rPr sz="2500">
                <a:solidFill>
                  <a:srgbClr val="4A1A1A"/>
                </a:solidFill>
                <a:latin typeface="Palatino Linotype"/>
              </a:rPr>
              <a:t>Sharing your story</a:t>
            </a:r>
          </a:p>
        </p:txBody>
      </p:sp>
      <p:sp>
        <p:nvSpPr>
          <p:cNvPr id="9" name="Rectangle 8"/>
          <p:cNvSpPr/>
          <p:nvPr/>
        </p:nvSpPr>
        <p:spPr>
          <a:xfrm>
            <a:off x="347472" y="4617720"/>
            <a:ext cx="8449055" cy="18288"/>
          </a:xfrm>
          <a:prstGeom prst="rect">
            <a:avLst/>
          </a:prstGeom>
          <a:solidFill>
            <a:srgbClr val="8B75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4663440"/>
            <a:ext cx="8229600" cy="347472"/>
          </a:xfrm>
          <a:prstGeom prst="rect">
            <a:avLst/>
          </a:prstGeom>
          <a:noFill/>
        </p:spPr>
        <p:txBody>
          <a:bodyPr wrap="square">
            <a:spAutoFit/>
          </a:bodyPr>
          <a:lstStyle/>
          <a:p>
            <a:pPr algn="ctr"/>
            <a:r>
              <a:rPr sz="1700" b="0" i="1">
                <a:solidFill>
                  <a:srgbClr val="6B0F1A"/>
                </a:solidFill>
                <a:latin typeface="Palatino Linotype"/>
              </a:rPr>
              <a:t>Community brings strength</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2ECDA"/>
        </a:solidFill>
        <a:effectLst/>
      </p:bgPr>
    </p:bg>
    <p:spTree>
      <p:nvGrpSpPr>
        <p:cNvPr id="1" name=""/>
        <p:cNvGrpSpPr/>
        <p:nvPr/>
      </p:nvGrpSpPr>
      <p:grpSpPr/>
      <p:sp>
        <p:nvSpPr>
          <p:cNvPr id="2" name="Rectangle 1"/>
          <p:cNvSpPr/>
          <p:nvPr/>
        </p:nvSpPr>
        <p:spPr>
          <a:xfrm>
            <a:off x="164592" y="91440"/>
            <a:ext cx="8814816" cy="4956048"/>
          </a:xfrm>
          <a:prstGeom prst="rect">
            <a:avLst/>
          </a:prstGeom>
          <a:noFill/>
          <a:ln w="38100">
            <a:solidFill>
              <a:srgbClr val="6B0F1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plant_icon.png"/>
          <p:cNvPicPr>
            <a:picLocks noChangeAspect="1"/>
          </p:cNvPicPr>
          <p:nvPr/>
        </p:nvPicPr>
        <p:blipFill>
          <a:blip r:embed="rId2"/>
          <a:stretch>
            <a:fillRect/>
          </a:stretch>
        </p:blipFill>
        <p:spPr>
          <a:xfrm>
            <a:off x="3931920" y="109728"/>
            <a:ext cx="1280160" cy="960120"/>
          </a:xfrm>
          <a:prstGeom prst="rect">
            <a:avLst/>
          </a:prstGeom>
        </p:spPr>
      </p:pic>
      <p:sp>
        <p:nvSpPr>
          <p:cNvPr id="4" name="TextBox 3"/>
          <p:cNvSpPr txBox="1"/>
          <p:nvPr/>
        </p:nvSpPr>
        <p:spPr>
          <a:xfrm>
            <a:off x="365760" y="1005840"/>
            <a:ext cx="8412480" cy="685800"/>
          </a:xfrm>
          <a:prstGeom prst="rect">
            <a:avLst/>
          </a:prstGeom>
          <a:noFill/>
        </p:spPr>
        <p:txBody>
          <a:bodyPr wrap="square">
            <a:spAutoFit/>
          </a:bodyPr>
          <a:lstStyle/>
          <a:p>
            <a:pPr algn="ctr"/>
            <a:r>
              <a:rPr sz="4000" b="1" i="1">
                <a:solidFill>
                  <a:srgbClr val="6B0F1A"/>
                </a:solidFill>
                <a:latin typeface="Palatino Linotype"/>
              </a:rPr>
              <a:t>Seeds of Growth</a:t>
            </a:r>
          </a:p>
        </p:txBody>
      </p:sp>
      <p:sp>
        <p:nvSpPr>
          <p:cNvPr id="5" name="Rectangle 4"/>
          <p:cNvSpPr/>
          <p:nvPr/>
        </p:nvSpPr>
        <p:spPr>
          <a:xfrm>
            <a:off x="347472" y="1682496"/>
            <a:ext cx="8449055" cy="18288"/>
          </a:xfrm>
          <a:prstGeom prst="rect">
            <a:avLst/>
          </a:prstGeom>
          <a:solidFill>
            <a:srgbClr val="8B75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1920240"/>
            <a:ext cx="8229600" cy="475488"/>
          </a:xfrm>
          <a:prstGeom prst="rect">
            <a:avLst/>
          </a:prstGeom>
          <a:noFill/>
        </p:spPr>
        <p:txBody>
          <a:bodyPr wrap="square">
            <a:spAutoFit/>
          </a:bodyPr>
          <a:lstStyle/>
          <a:p>
            <a:pPr algn="ctr"/>
            <a:r>
              <a:rPr sz="2900" b="0" i="0">
                <a:solidFill>
                  <a:srgbClr val="4A1A1A"/>
                </a:solidFill>
                <a:latin typeface="Palatino Linotype"/>
              </a:rPr>
              <a:t>Growth is possible</a:t>
            </a:r>
          </a:p>
        </p:txBody>
      </p:sp>
      <p:sp>
        <p:nvSpPr>
          <p:cNvPr id="7" name="TextBox 6"/>
          <p:cNvSpPr txBox="1"/>
          <p:nvPr/>
        </p:nvSpPr>
        <p:spPr>
          <a:xfrm>
            <a:off x="457200" y="2423160"/>
            <a:ext cx="8229600" cy="475488"/>
          </a:xfrm>
          <a:prstGeom prst="rect">
            <a:avLst/>
          </a:prstGeom>
          <a:noFill/>
        </p:spPr>
        <p:txBody>
          <a:bodyPr wrap="square">
            <a:spAutoFit/>
          </a:bodyPr>
          <a:lstStyle/>
          <a:p>
            <a:pPr algn="ctr"/>
            <a:r>
              <a:rPr sz="2900" b="0" i="0">
                <a:solidFill>
                  <a:srgbClr val="4A1A1A"/>
                </a:solidFill>
                <a:latin typeface="Palatino Linotype"/>
              </a:rPr>
              <a:t>Healing takes time</a:t>
            </a:r>
          </a:p>
        </p:txBody>
      </p:sp>
      <p:sp>
        <p:nvSpPr>
          <p:cNvPr id="8" name="TextBox 7"/>
          <p:cNvSpPr txBox="1"/>
          <p:nvPr/>
        </p:nvSpPr>
        <p:spPr>
          <a:xfrm>
            <a:off x="457200" y="2926080"/>
            <a:ext cx="8229600" cy="475488"/>
          </a:xfrm>
          <a:prstGeom prst="rect">
            <a:avLst/>
          </a:prstGeom>
          <a:noFill/>
        </p:spPr>
        <p:txBody>
          <a:bodyPr wrap="square">
            <a:spAutoFit/>
          </a:bodyPr>
          <a:lstStyle/>
          <a:p>
            <a:pPr algn="ctr"/>
            <a:r>
              <a:rPr sz="2900" b="0" i="0">
                <a:solidFill>
                  <a:srgbClr val="4A1A1A"/>
                </a:solidFill>
                <a:latin typeface="Palatino Linotype"/>
              </a:rPr>
              <a:t>Hope remains</a:t>
            </a:r>
          </a:p>
        </p:txBody>
      </p:sp>
      <p:sp>
        <p:nvSpPr>
          <p:cNvPr id="9" name="Rectangle 8"/>
          <p:cNvSpPr/>
          <p:nvPr/>
        </p:nvSpPr>
        <p:spPr>
          <a:xfrm>
            <a:off x="347472" y="3538728"/>
            <a:ext cx="8449055" cy="18288"/>
          </a:xfrm>
          <a:prstGeom prst="rect">
            <a:avLst/>
          </a:prstGeom>
          <a:solidFill>
            <a:srgbClr val="8B75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3621024"/>
            <a:ext cx="8229600" cy="530352"/>
          </a:xfrm>
          <a:prstGeom prst="rect">
            <a:avLst/>
          </a:prstGeom>
          <a:noFill/>
        </p:spPr>
        <p:txBody>
          <a:bodyPr wrap="square">
            <a:spAutoFit/>
          </a:bodyPr>
          <a:lstStyle/>
          <a:p>
            <a:pPr algn="ctr"/>
            <a:r>
              <a:rPr sz="2900" b="1" i="1">
                <a:solidFill>
                  <a:srgbClr val="6B0F1A"/>
                </a:solidFill>
                <a:latin typeface="Palatino Linotype"/>
              </a:rPr>
              <a:t>One Seed at a Time</a:t>
            </a:r>
          </a:p>
        </p:txBody>
      </p:sp>
      <p:sp>
        <p:nvSpPr>
          <p:cNvPr id="11" name="TextBox 10"/>
          <p:cNvSpPr txBox="1"/>
          <p:nvPr/>
        </p:nvSpPr>
        <p:spPr>
          <a:xfrm>
            <a:off x="457200" y="4224528"/>
            <a:ext cx="8229600" cy="420624"/>
          </a:xfrm>
          <a:prstGeom prst="rect">
            <a:avLst/>
          </a:prstGeom>
          <a:noFill/>
        </p:spPr>
        <p:txBody>
          <a:bodyPr wrap="square">
            <a:spAutoFit/>
          </a:bodyPr>
          <a:lstStyle/>
          <a:p>
            <a:pPr algn="ctr"/>
            <a:r>
              <a:rPr sz="2300" b="0" i="0">
                <a:solidFill>
                  <a:srgbClr val="4A1A1A"/>
                </a:solidFill>
                <a:latin typeface="Palatino Linotype"/>
              </a:rPr>
              <a:t>Dr. Cherryl Clark</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2ECDA"/>
        </a:solidFill>
        <a:effectLst/>
      </p:bgPr>
    </p:bg>
    <p:spTree>
      <p:nvGrpSpPr>
        <p:cNvPr id="1" name=""/>
        <p:cNvGrpSpPr/>
        <p:nvPr/>
      </p:nvGrpSpPr>
      <p:grpSpPr/>
      <p:sp>
        <p:nvSpPr>
          <p:cNvPr id="2" name="Rectangle 1"/>
          <p:cNvSpPr/>
          <p:nvPr/>
        </p:nvSpPr>
        <p:spPr>
          <a:xfrm>
            <a:off x="164592" y="91440"/>
            <a:ext cx="8814816" cy="4956048"/>
          </a:xfrm>
          <a:prstGeom prst="rect">
            <a:avLst/>
          </a:prstGeom>
          <a:noFill/>
          <a:ln w="38100">
            <a:solidFill>
              <a:srgbClr val="6B0F1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plant_icon.png"/>
          <p:cNvPicPr>
            <a:picLocks noChangeAspect="1"/>
          </p:cNvPicPr>
          <p:nvPr/>
        </p:nvPicPr>
        <p:blipFill>
          <a:blip r:embed="rId2"/>
          <a:stretch>
            <a:fillRect/>
          </a:stretch>
        </p:blipFill>
        <p:spPr>
          <a:xfrm>
            <a:off x="3931920" y="109728"/>
            <a:ext cx="1280160" cy="960120"/>
          </a:xfrm>
          <a:prstGeom prst="rect">
            <a:avLst/>
          </a:prstGeom>
        </p:spPr>
      </p:pic>
      <p:sp>
        <p:nvSpPr>
          <p:cNvPr id="4" name="TextBox 3"/>
          <p:cNvSpPr txBox="1"/>
          <p:nvPr/>
        </p:nvSpPr>
        <p:spPr>
          <a:xfrm>
            <a:off x="365760" y="1005840"/>
            <a:ext cx="8412480" cy="685800"/>
          </a:xfrm>
          <a:prstGeom prst="rect">
            <a:avLst/>
          </a:prstGeom>
          <a:noFill/>
        </p:spPr>
        <p:txBody>
          <a:bodyPr wrap="square">
            <a:spAutoFit/>
          </a:bodyPr>
          <a:lstStyle/>
          <a:p>
            <a:pPr algn="ctr"/>
            <a:r>
              <a:rPr sz="3800" b="1" i="1">
                <a:solidFill>
                  <a:srgbClr val="6B0F1A"/>
                </a:solidFill>
                <a:latin typeface="Palatino Linotype"/>
              </a:rPr>
              <a:t>My Journey with Brain Injury</a:t>
            </a:r>
          </a:p>
        </p:txBody>
      </p:sp>
      <p:sp>
        <p:nvSpPr>
          <p:cNvPr id="5" name="Rectangle 4"/>
          <p:cNvSpPr/>
          <p:nvPr/>
        </p:nvSpPr>
        <p:spPr>
          <a:xfrm>
            <a:off x="347472" y="1682496"/>
            <a:ext cx="8449055" cy="18288"/>
          </a:xfrm>
          <a:prstGeom prst="rect">
            <a:avLst/>
          </a:prstGeom>
          <a:solidFill>
            <a:srgbClr val="8B75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810512"/>
            <a:ext cx="7863840" cy="2834640"/>
          </a:xfrm>
          <a:prstGeom prst="rect">
            <a:avLst/>
          </a:prstGeom>
          <a:noFill/>
        </p:spPr>
        <p:txBody>
          <a:bodyPr wrap="square">
            <a:spAutoFit/>
          </a:bodyPr>
          <a:lstStyle/>
          <a:p>
            <a:pPr algn="l" marL="274320" indent="-274320">
              <a:spcAft>
                <a:spcPts val="400"/>
              </a:spcAft>
              <a:buChar char="•"/>
              <a:buFont typeface="Arial"/>
            </a:pPr>
            <a:r>
              <a:rPr sz="2700">
                <a:solidFill>
                  <a:srgbClr val="4A1A1A"/>
                </a:solidFill>
                <a:latin typeface="Palatino Linotype"/>
              </a:rPr>
              <a:t>Traumatic brain injury survivor</a:t>
            </a:r>
          </a:p>
          <a:p>
            <a:pPr algn="l" marL="274320" indent="-274320">
              <a:spcAft>
                <a:spcPts val="400"/>
              </a:spcAft>
              <a:buChar char="•"/>
              <a:buFont typeface="Arial"/>
            </a:pPr>
            <a:r>
              <a:rPr sz="2700">
                <a:solidFill>
                  <a:srgbClr val="4A1A1A"/>
                </a:solidFill>
                <a:latin typeface="Palatino Linotype"/>
              </a:rPr>
              <a:t>A life-changing moment</a:t>
            </a:r>
          </a:p>
          <a:p>
            <a:pPr algn="l" marL="274320" indent="-274320">
              <a:spcAft>
                <a:spcPts val="400"/>
              </a:spcAft>
              <a:buChar char="•"/>
              <a:buFont typeface="Arial"/>
            </a:pPr>
            <a:r>
              <a:rPr sz="2700">
                <a:solidFill>
                  <a:srgbClr val="4A1A1A"/>
                </a:solidFill>
                <a:latin typeface="Palatino Linotype"/>
              </a:rPr>
              <a:t>A journey of faith, recovery, and resilience</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page-03.jpg"/>
          <p:cNvPicPr>
            <a:picLocks noChangeAspect="1"/>
          </p:cNvPicPr>
          <p:nvPr/>
        </p:nvPicPr>
        <p:blipFill>
          <a:blip r:embed="rId2"/>
          <a:stretch>
            <a:fillRect/>
          </a:stretch>
        </p:blipFill>
        <p:spPr>
          <a:xfrm>
            <a:off x="0" y="0"/>
            <a:ext cx="9144000" cy="5143500"/>
          </a:xfrm>
          <a:prstGeom prst="rect">
            <a:avLst/>
          </a:prstGeom>
        </p:spPr>
      </p:pic>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2ECDA"/>
        </a:solidFill>
        <a:effectLst/>
      </p:bgPr>
    </p:bg>
    <p:spTree>
      <p:nvGrpSpPr>
        <p:cNvPr id="1" name=""/>
        <p:cNvGrpSpPr/>
        <p:nvPr/>
      </p:nvGrpSpPr>
      <p:grpSpPr/>
      <p:sp>
        <p:nvSpPr>
          <p:cNvPr id="2" name="Rectangle 1"/>
          <p:cNvSpPr/>
          <p:nvPr/>
        </p:nvSpPr>
        <p:spPr>
          <a:xfrm>
            <a:off x="164592" y="91440"/>
            <a:ext cx="8814816" cy="4956048"/>
          </a:xfrm>
          <a:prstGeom prst="rect">
            <a:avLst/>
          </a:prstGeom>
          <a:noFill/>
          <a:ln w="38100">
            <a:solidFill>
              <a:srgbClr val="6B0F1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plant_icon.png"/>
          <p:cNvPicPr>
            <a:picLocks noChangeAspect="1"/>
          </p:cNvPicPr>
          <p:nvPr/>
        </p:nvPicPr>
        <p:blipFill>
          <a:blip r:embed="rId2"/>
          <a:stretch>
            <a:fillRect/>
          </a:stretch>
        </p:blipFill>
        <p:spPr>
          <a:xfrm>
            <a:off x="3931920" y="109728"/>
            <a:ext cx="1280160" cy="960120"/>
          </a:xfrm>
          <a:prstGeom prst="rect">
            <a:avLst/>
          </a:prstGeom>
        </p:spPr>
      </p:pic>
      <p:sp>
        <p:nvSpPr>
          <p:cNvPr id="4" name="TextBox 3"/>
          <p:cNvSpPr txBox="1"/>
          <p:nvPr/>
        </p:nvSpPr>
        <p:spPr>
          <a:xfrm>
            <a:off x="365760" y="1005840"/>
            <a:ext cx="8412480" cy="685800"/>
          </a:xfrm>
          <a:prstGeom prst="rect">
            <a:avLst/>
          </a:prstGeom>
          <a:noFill/>
        </p:spPr>
        <p:txBody>
          <a:bodyPr wrap="square">
            <a:spAutoFit/>
          </a:bodyPr>
          <a:lstStyle/>
          <a:p>
            <a:pPr algn="ctr"/>
            <a:r>
              <a:rPr sz="3500" b="1" i="1">
                <a:solidFill>
                  <a:srgbClr val="6B0F1A"/>
                </a:solidFill>
                <a:latin typeface="Palatino Linotype"/>
              </a:rPr>
              <a:t>Brain Injury Changes Everything</a:t>
            </a:r>
          </a:p>
        </p:txBody>
      </p:sp>
      <p:sp>
        <p:nvSpPr>
          <p:cNvPr id="5" name="Rectangle 4"/>
          <p:cNvSpPr/>
          <p:nvPr/>
        </p:nvSpPr>
        <p:spPr>
          <a:xfrm>
            <a:off x="347472" y="1682496"/>
            <a:ext cx="8449055" cy="18288"/>
          </a:xfrm>
          <a:prstGeom prst="rect">
            <a:avLst/>
          </a:prstGeom>
          <a:solidFill>
            <a:srgbClr val="8B75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783080"/>
            <a:ext cx="7863840" cy="402336"/>
          </a:xfrm>
          <a:prstGeom prst="rect">
            <a:avLst/>
          </a:prstGeom>
          <a:noFill/>
        </p:spPr>
        <p:txBody>
          <a:bodyPr wrap="square">
            <a:spAutoFit/>
          </a:bodyPr>
          <a:lstStyle/>
          <a:p>
            <a:pPr algn="l"/>
            <a:r>
              <a:rPr sz="2000" b="1" i="0">
                <a:solidFill>
                  <a:srgbClr val="4A1A1A"/>
                </a:solidFill>
                <a:latin typeface="Palatino Linotype"/>
              </a:rPr>
              <a:t>Brain injury can affect:</a:t>
            </a:r>
          </a:p>
        </p:txBody>
      </p:sp>
      <p:sp>
        <p:nvSpPr>
          <p:cNvPr id="7" name="TextBox 6"/>
          <p:cNvSpPr txBox="1"/>
          <p:nvPr/>
        </p:nvSpPr>
        <p:spPr>
          <a:xfrm>
            <a:off x="640080" y="2240280"/>
            <a:ext cx="7863840" cy="2560320"/>
          </a:xfrm>
          <a:prstGeom prst="rect">
            <a:avLst/>
          </a:prstGeom>
          <a:noFill/>
        </p:spPr>
        <p:txBody>
          <a:bodyPr wrap="square">
            <a:spAutoFit/>
          </a:bodyPr>
          <a:lstStyle/>
          <a:p>
            <a:pPr algn="l" marL="274320" indent="-274320">
              <a:spcAft>
                <a:spcPts val="400"/>
              </a:spcAft>
              <a:buChar char="•"/>
              <a:buFont typeface="Arial"/>
            </a:pPr>
            <a:r>
              <a:rPr sz="2500">
                <a:solidFill>
                  <a:srgbClr val="4A1A1A"/>
                </a:solidFill>
                <a:latin typeface="Palatino Linotype"/>
              </a:rPr>
              <a:t>Memory</a:t>
            </a:r>
          </a:p>
          <a:p>
            <a:pPr algn="l" marL="274320" indent="-274320">
              <a:spcAft>
                <a:spcPts val="400"/>
              </a:spcAft>
              <a:buChar char="•"/>
              <a:buFont typeface="Arial"/>
            </a:pPr>
            <a:r>
              <a:rPr sz="2500">
                <a:solidFill>
                  <a:srgbClr val="4A1A1A"/>
                </a:solidFill>
                <a:latin typeface="Palatino Linotype"/>
              </a:rPr>
              <a:t>Focus and thinking</a:t>
            </a:r>
          </a:p>
          <a:p>
            <a:pPr algn="l" marL="274320" indent="-274320">
              <a:spcAft>
                <a:spcPts val="400"/>
              </a:spcAft>
              <a:buChar char="•"/>
              <a:buFont typeface="Arial"/>
            </a:pPr>
            <a:r>
              <a:rPr sz="2500">
                <a:solidFill>
                  <a:srgbClr val="4A1A1A"/>
                </a:solidFill>
                <a:latin typeface="Palatino Linotype"/>
              </a:rPr>
              <a:t>Emotions</a:t>
            </a:r>
          </a:p>
          <a:p>
            <a:pPr algn="l" marL="274320" indent="-274320">
              <a:spcAft>
                <a:spcPts val="400"/>
              </a:spcAft>
              <a:buChar char="•"/>
              <a:buFont typeface="Arial"/>
            </a:pPr>
            <a:r>
              <a:rPr sz="2500">
                <a:solidFill>
                  <a:srgbClr val="4A1A1A"/>
                </a:solidFill>
                <a:latin typeface="Palatino Linotype"/>
              </a:rPr>
              <a:t>Energy and fatigue</a:t>
            </a:r>
          </a:p>
          <a:p>
            <a:pPr algn="l" marL="274320" indent="-274320">
              <a:spcAft>
                <a:spcPts val="400"/>
              </a:spcAft>
              <a:buChar char="•"/>
              <a:buFont typeface="Arial"/>
            </a:pPr>
            <a:r>
              <a:rPr sz="2500">
                <a:solidFill>
                  <a:srgbClr val="4A1A1A"/>
                </a:solidFill>
                <a:latin typeface="Palatino Linotype"/>
              </a:rPr>
              <a:t>Daily activities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page-06.jpg"/>
          <p:cNvPicPr>
            <a:picLocks noChangeAspect="1"/>
          </p:cNvPicPr>
          <p:nvPr/>
        </p:nvPicPr>
        <p:blipFill>
          <a:blip r:embed="rId2"/>
          <a:stretch>
            <a:fillRect/>
          </a:stretch>
        </p:blipFill>
        <p:spPr>
          <a:xfrm>
            <a:off x="0" y="0"/>
            <a:ext cx="9144000" cy="5143500"/>
          </a:xfrm>
          <a:prstGeom prst="rect">
            <a:avLst/>
          </a:prstGeom>
        </p:spPr>
      </p:pic>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2ECDA"/>
        </a:solidFill>
        <a:effectLst/>
      </p:bgPr>
    </p:bg>
    <p:spTree>
      <p:nvGrpSpPr>
        <p:cNvPr id="1" name=""/>
        <p:cNvGrpSpPr/>
        <p:nvPr/>
      </p:nvGrpSpPr>
      <p:grpSpPr/>
      <p:sp>
        <p:nvSpPr>
          <p:cNvPr id="2" name="Rectangle 1"/>
          <p:cNvSpPr/>
          <p:nvPr/>
        </p:nvSpPr>
        <p:spPr>
          <a:xfrm>
            <a:off x="164592" y="91440"/>
            <a:ext cx="8814816" cy="4956048"/>
          </a:xfrm>
          <a:prstGeom prst="rect">
            <a:avLst/>
          </a:prstGeom>
          <a:noFill/>
          <a:ln w="38100">
            <a:solidFill>
              <a:srgbClr val="6B0F1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plant_icon.png"/>
          <p:cNvPicPr>
            <a:picLocks noChangeAspect="1"/>
          </p:cNvPicPr>
          <p:nvPr/>
        </p:nvPicPr>
        <p:blipFill>
          <a:blip r:embed="rId2"/>
          <a:stretch>
            <a:fillRect/>
          </a:stretch>
        </p:blipFill>
        <p:spPr>
          <a:xfrm>
            <a:off x="3931920" y="109728"/>
            <a:ext cx="1280160" cy="960120"/>
          </a:xfrm>
          <a:prstGeom prst="rect">
            <a:avLst/>
          </a:prstGeom>
        </p:spPr>
      </p:pic>
      <p:sp>
        <p:nvSpPr>
          <p:cNvPr id="4" name="TextBox 3"/>
          <p:cNvSpPr txBox="1"/>
          <p:nvPr/>
        </p:nvSpPr>
        <p:spPr>
          <a:xfrm>
            <a:off x="365760" y="1005840"/>
            <a:ext cx="8412480" cy="685800"/>
          </a:xfrm>
          <a:prstGeom prst="rect">
            <a:avLst/>
          </a:prstGeom>
          <a:noFill/>
        </p:spPr>
        <p:txBody>
          <a:bodyPr wrap="square">
            <a:spAutoFit/>
          </a:bodyPr>
          <a:lstStyle/>
          <a:p>
            <a:pPr algn="ctr"/>
            <a:r>
              <a:rPr sz="3800" b="1" i="1">
                <a:solidFill>
                  <a:srgbClr val="6B0F1A"/>
                </a:solidFill>
                <a:latin typeface="Palatino Linotype"/>
              </a:rPr>
              <a:t>The Invisible Struggle</a:t>
            </a:r>
          </a:p>
        </p:txBody>
      </p:sp>
      <p:sp>
        <p:nvSpPr>
          <p:cNvPr id="5" name="Rectangle 4"/>
          <p:cNvSpPr/>
          <p:nvPr/>
        </p:nvSpPr>
        <p:spPr>
          <a:xfrm>
            <a:off x="347472" y="1682496"/>
            <a:ext cx="8449055" cy="18288"/>
          </a:xfrm>
          <a:prstGeom prst="rect">
            <a:avLst/>
          </a:prstGeom>
          <a:solidFill>
            <a:srgbClr val="8B75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783080"/>
            <a:ext cx="7863840" cy="402336"/>
          </a:xfrm>
          <a:prstGeom prst="rect">
            <a:avLst/>
          </a:prstGeom>
          <a:noFill/>
        </p:spPr>
        <p:txBody>
          <a:bodyPr wrap="square">
            <a:spAutoFit/>
          </a:bodyPr>
          <a:lstStyle/>
          <a:p>
            <a:pPr algn="l"/>
            <a:r>
              <a:rPr sz="2000" b="1" i="0">
                <a:solidFill>
                  <a:srgbClr val="4A1A1A"/>
                </a:solidFill>
                <a:latin typeface="Palatino Linotype"/>
              </a:rPr>
              <a:t>What survivors often experience:</a:t>
            </a:r>
          </a:p>
        </p:txBody>
      </p:sp>
      <p:sp>
        <p:nvSpPr>
          <p:cNvPr id="7" name="TextBox 6"/>
          <p:cNvSpPr txBox="1"/>
          <p:nvPr/>
        </p:nvSpPr>
        <p:spPr>
          <a:xfrm>
            <a:off x="640080" y="2240280"/>
            <a:ext cx="7863840" cy="2560320"/>
          </a:xfrm>
          <a:prstGeom prst="rect">
            <a:avLst/>
          </a:prstGeom>
          <a:noFill/>
        </p:spPr>
        <p:txBody>
          <a:bodyPr wrap="square">
            <a:spAutoFit/>
          </a:bodyPr>
          <a:lstStyle/>
          <a:p>
            <a:pPr algn="l" marL="274320" indent="-274320">
              <a:spcAft>
                <a:spcPts val="400"/>
              </a:spcAft>
              <a:buChar char="•"/>
              <a:buFont typeface="Arial"/>
            </a:pPr>
            <a:r>
              <a:rPr sz="2500">
                <a:solidFill>
                  <a:srgbClr val="4A1A1A"/>
                </a:solidFill>
                <a:latin typeface="Palatino Linotype"/>
              </a:rPr>
              <a:t>Cognitive overload</a:t>
            </a:r>
          </a:p>
          <a:p>
            <a:pPr algn="l" marL="274320" indent="-274320">
              <a:spcAft>
                <a:spcPts val="400"/>
              </a:spcAft>
              <a:buChar char="•"/>
              <a:buFont typeface="Arial"/>
            </a:pPr>
            <a:r>
              <a:rPr sz="2500">
                <a:solidFill>
                  <a:srgbClr val="4A1A1A"/>
                </a:solidFill>
                <a:latin typeface="Palatino Linotype"/>
              </a:rPr>
              <a:t>Sensory sensitivity</a:t>
            </a:r>
          </a:p>
          <a:p>
            <a:pPr algn="l" marL="274320" indent="-274320">
              <a:spcAft>
                <a:spcPts val="400"/>
              </a:spcAft>
              <a:buChar char="•"/>
              <a:buFont typeface="Arial"/>
            </a:pPr>
            <a:r>
              <a:rPr sz="2500">
                <a:solidFill>
                  <a:srgbClr val="4A1A1A"/>
                </a:solidFill>
                <a:latin typeface="Palatino Linotype"/>
              </a:rPr>
              <a:t>Emotional changes</a:t>
            </a:r>
          </a:p>
          <a:p>
            <a:pPr algn="l" marL="274320" indent="-274320">
              <a:spcAft>
                <a:spcPts val="400"/>
              </a:spcAft>
              <a:buChar char="•"/>
              <a:buFont typeface="Arial"/>
            </a:pPr>
            <a:r>
              <a:rPr sz="2500">
                <a:solidFill>
                  <a:srgbClr val="4A1A1A"/>
                </a:solidFill>
                <a:latin typeface="Palatino Linotype"/>
              </a:rPr>
              <a:t>Fatigue</a:t>
            </a:r>
          </a:p>
          <a:p>
            <a:pPr algn="l" marL="274320" indent="-274320">
              <a:spcAft>
                <a:spcPts val="400"/>
              </a:spcAft>
              <a:buChar char="•"/>
              <a:buFont typeface="Arial"/>
            </a:pPr>
            <a:r>
              <a:rPr sz="2500">
                <a:solidFill>
                  <a:srgbClr val="4A1A1A"/>
                </a:solidFill>
                <a:latin typeface="Palatino Linotype"/>
              </a:rPr>
              <a:t>Adjusting to a "new normal"</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2ECDA"/>
        </a:solidFill>
        <a:effectLst/>
      </p:bgPr>
    </p:bg>
    <p:spTree>
      <p:nvGrpSpPr>
        <p:cNvPr id="1" name=""/>
        <p:cNvGrpSpPr/>
        <p:nvPr/>
      </p:nvGrpSpPr>
      <p:grpSpPr/>
      <p:sp>
        <p:nvSpPr>
          <p:cNvPr id="2" name="Rectangle 1"/>
          <p:cNvSpPr/>
          <p:nvPr/>
        </p:nvSpPr>
        <p:spPr>
          <a:xfrm>
            <a:off x="164592" y="91440"/>
            <a:ext cx="8814816" cy="4956048"/>
          </a:xfrm>
          <a:prstGeom prst="rect">
            <a:avLst/>
          </a:prstGeom>
          <a:noFill/>
          <a:ln w="38100">
            <a:solidFill>
              <a:srgbClr val="6B0F1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plant_icon.png"/>
          <p:cNvPicPr>
            <a:picLocks noChangeAspect="1"/>
          </p:cNvPicPr>
          <p:nvPr/>
        </p:nvPicPr>
        <p:blipFill>
          <a:blip r:embed="rId2"/>
          <a:stretch>
            <a:fillRect/>
          </a:stretch>
        </p:blipFill>
        <p:spPr>
          <a:xfrm>
            <a:off x="3931920" y="109728"/>
            <a:ext cx="1280160" cy="960120"/>
          </a:xfrm>
          <a:prstGeom prst="rect">
            <a:avLst/>
          </a:prstGeom>
        </p:spPr>
      </p:pic>
      <p:sp>
        <p:nvSpPr>
          <p:cNvPr id="4" name="TextBox 3"/>
          <p:cNvSpPr txBox="1"/>
          <p:nvPr/>
        </p:nvSpPr>
        <p:spPr>
          <a:xfrm>
            <a:off x="365760" y="1005840"/>
            <a:ext cx="8412480" cy="685800"/>
          </a:xfrm>
          <a:prstGeom prst="rect">
            <a:avLst/>
          </a:prstGeom>
          <a:noFill/>
        </p:spPr>
        <p:txBody>
          <a:bodyPr wrap="square">
            <a:spAutoFit/>
          </a:bodyPr>
          <a:lstStyle/>
          <a:p>
            <a:pPr algn="ctr"/>
            <a:r>
              <a:rPr sz="4000" b="1" i="1">
                <a:solidFill>
                  <a:srgbClr val="6B0F1A"/>
                </a:solidFill>
                <a:latin typeface="Palatino Linotype"/>
              </a:rPr>
              <a:t>A Turning Point</a:t>
            </a:r>
          </a:p>
        </p:txBody>
      </p:sp>
      <p:sp>
        <p:nvSpPr>
          <p:cNvPr id="5" name="Rectangle 4"/>
          <p:cNvSpPr/>
          <p:nvPr/>
        </p:nvSpPr>
        <p:spPr>
          <a:xfrm>
            <a:off x="347472" y="1682496"/>
            <a:ext cx="8449055" cy="18288"/>
          </a:xfrm>
          <a:prstGeom prst="rect">
            <a:avLst/>
          </a:prstGeom>
          <a:solidFill>
            <a:srgbClr val="8B75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1755648"/>
            <a:ext cx="8229600" cy="438912"/>
          </a:xfrm>
          <a:prstGeom prst="rect">
            <a:avLst/>
          </a:prstGeom>
          <a:noFill/>
        </p:spPr>
        <p:txBody>
          <a:bodyPr wrap="square">
            <a:spAutoFit/>
          </a:bodyPr>
          <a:lstStyle/>
          <a:p>
            <a:pPr algn="ctr"/>
            <a:r>
              <a:rPr sz="2200" b="1" i="0">
                <a:solidFill>
                  <a:srgbClr val="4A1A1A"/>
                </a:solidFill>
                <a:latin typeface="Palatino Linotype"/>
              </a:rPr>
              <a:t>Learning to Grow Again</a:t>
            </a:r>
          </a:p>
        </p:txBody>
      </p:sp>
      <p:sp>
        <p:nvSpPr>
          <p:cNvPr id="7" name="TextBox 6"/>
          <p:cNvSpPr txBox="1"/>
          <p:nvPr/>
        </p:nvSpPr>
        <p:spPr>
          <a:xfrm>
            <a:off x="640080" y="2231136"/>
            <a:ext cx="7863840" cy="502920"/>
          </a:xfrm>
          <a:prstGeom prst="rect">
            <a:avLst/>
          </a:prstGeom>
          <a:noFill/>
        </p:spPr>
        <p:txBody>
          <a:bodyPr wrap="square">
            <a:spAutoFit/>
          </a:bodyPr>
          <a:lstStyle/>
          <a:p>
            <a:pPr algn="l"/>
            <a:r>
              <a:rPr sz="2000" b="0" i="0">
                <a:solidFill>
                  <a:srgbClr val="4A1A1A"/>
                </a:solidFill>
                <a:latin typeface="Palatino Linotype"/>
              </a:rPr>
              <a:t>Healing doesn't always happen quickly.  Growth happens with:</a:t>
            </a:r>
          </a:p>
        </p:txBody>
      </p:sp>
      <p:sp>
        <p:nvSpPr>
          <p:cNvPr id="8" name="TextBox 7"/>
          <p:cNvSpPr txBox="1"/>
          <p:nvPr/>
        </p:nvSpPr>
        <p:spPr>
          <a:xfrm>
            <a:off x="640080" y="2788920"/>
            <a:ext cx="7863840" cy="2011680"/>
          </a:xfrm>
          <a:prstGeom prst="rect">
            <a:avLst/>
          </a:prstGeom>
          <a:noFill/>
        </p:spPr>
        <p:txBody>
          <a:bodyPr wrap="square">
            <a:spAutoFit/>
          </a:bodyPr>
          <a:lstStyle/>
          <a:p>
            <a:pPr algn="l" marL="274320" indent="-274320">
              <a:spcAft>
                <a:spcPts val="400"/>
              </a:spcAft>
              <a:buChar char="•"/>
              <a:buFont typeface="Arial"/>
            </a:pPr>
            <a:r>
              <a:rPr sz="2700">
                <a:solidFill>
                  <a:srgbClr val="4A1A1A"/>
                </a:solidFill>
                <a:latin typeface="Palatino Linotype"/>
              </a:rPr>
              <a:t>Time</a:t>
            </a:r>
          </a:p>
          <a:p>
            <a:pPr algn="l" marL="274320" indent="-274320">
              <a:spcAft>
                <a:spcPts val="400"/>
              </a:spcAft>
              <a:buChar char="•"/>
              <a:buFont typeface="Arial"/>
            </a:pPr>
            <a:r>
              <a:rPr sz="2700">
                <a:solidFill>
                  <a:srgbClr val="4A1A1A"/>
                </a:solidFill>
                <a:latin typeface="Palatino Linotype"/>
              </a:rPr>
              <a:t>Patience</a:t>
            </a:r>
          </a:p>
          <a:p>
            <a:pPr algn="l" marL="274320" indent="-274320">
              <a:spcAft>
                <a:spcPts val="400"/>
              </a:spcAft>
              <a:buChar char="•"/>
              <a:buFont typeface="Arial"/>
            </a:pPr>
            <a:r>
              <a:rPr sz="2700">
                <a:solidFill>
                  <a:srgbClr val="4A1A1A"/>
                </a:solidFill>
                <a:latin typeface="Palatino Linotype"/>
              </a:rPr>
              <a:t>Support</a:t>
            </a:r>
          </a:p>
          <a:p>
            <a:pPr algn="l" marL="274320" indent="-274320">
              <a:spcAft>
                <a:spcPts val="400"/>
              </a:spcAft>
              <a:buChar char="•"/>
              <a:buFont typeface="Arial"/>
            </a:pPr>
            <a:r>
              <a:rPr sz="2700">
                <a:solidFill>
                  <a:srgbClr val="4A1A1A"/>
                </a:solidFill>
                <a:latin typeface="Palatino Linotype"/>
              </a:rPr>
              <a:t>Faith</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2ECDA"/>
        </a:solidFill>
        <a:effectLst/>
      </p:bgPr>
    </p:bg>
    <p:spTree>
      <p:nvGrpSpPr>
        <p:cNvPr id="1" name=""/>
        <p:cNvGrpSpPr/>
        <p:nvPr/>
      </p:nvGrpSpPr>
      <p:grpSpPr/>
      <p:sp>
        <p:nvSpPr>
          <p:cNvPr id="2" name="Rectangle 1"/>
          <p:cNvSpPr/>
          <p:nvPr/>
        </p:nvSpPr>
        <p:spPr>
          <a:xfrm>
            <a:off x="164592" y="91440"/>
            <a:ext cx="8814816" cy="4956048"/>
          </a:xfrm>
          <a:prstGeom prst="rect">
            <a:avLst/>
          </a:prstGeom>
          <a:noFill/>
          <a:ln w="38100">
            <a:solidFill>
              <a:srgbClr val="6B0F1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plant_icon.png"/>
          <p:cNvPicPr>
            <a:picLocks noChangeAspect="1"/>
          </p:cNvPicPr>
          <p:nvPr/>
        </p:nvPicPr>
        <p:blipFill>
          <a:blip r:embed="rId2"/>
          <a:stretch>
            <a:fillRect/>
          </a:stretch>
        </p:blipFill>
        <p:spPr>
          <a:xfrm>
            <a:off x="3931920" y="109728"/>
            <a:ext cx="1280160" cy="960120"/>
          </a:xfrm>
          <a:prstGeom prst="rect">
            <a:avLst/>
          </a:prstGeom>
        </p:spPr>
      </p:pic>
      <p:sp>
        <p:nvSpPr>
          <p:cNvPr id="4" name="TextBox 3"/>
          <p:cNvSpPr txBox="1"/>
          <p:nvPr/>
        </p:nvSpPr>
        <p:spPr>
          <a:xfrm>
            <a:off x="365760" y="1005840"/>
            <a:ext cx="8412480" cy="685800"/>
          </a:xfrm>
          <a:prstGeom prst="rect">
            <a:avLst/>
          </a:prstGeom>
          <a:noFill/>
        </p:spPr>
        <p:txBody>
          <a:bodyPr wrap="square">
            <a:spAutoFit/>
          </a:bodyPr>
          <a:lstStyle/>
          <a:p>
            <a:pPr algn="ctr"/>
            <a:r>
              <a:rPr sz="4000" b="1" i="1">
                <a:solidFill>
                  <a:srgbClr val="6B0F1A"/>
                </a:solidFill>
                <a:latin typeface="Palatino Linotype"/>
              </a:rPr>
              <a:t>Seeds of Growth</a:t>
            </a:r>
          </a:p>
        </p:txBody>
      </p:sp>
      <p:sp>
        <p:nvSpPr>
          <p:cNvPr id="5" name="Rectangle 4"/>
          <p:cNvSpPr/>
          <p:nvPr/>
        </p:nvSpPr>
        <p:spPr>
          <a:xfrm>
            <a:off x="347472" y="1682496"/>
            <a:ext cx="8449055" cy="18288"/>
          </a:xfrm>
          <a:prstGeom prst="rect">
            <a:avLst/>
          </a:prstGeom>
          <a:solidFill>
            <a:srgbClr val="8B75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783080"/>
            <a:ext cx="7863840" cy="402336"/>
          </a:xfrm>
          <a:prstGeom prst="rect">
            <a:avLst/>
          </a:prstGeom>
          <a:noFill/>
        </p:spPr>
        <p:txBody>
          <a:bodyPr wrap="square">
            <a:spAutoFit/>
          </a:bodyPr>
          <a:lstStyle/>
          <a:p>
            <a:pPr algn="l"/>
            <a:r>
              <a:rPr sz="2000" b="1" i="0">
                <a:solidFill>
                  <a:srgbClr val="4A1A1A"/>
                </a:solidFill>
                <a:latin typeface="Palatino Linotype"/>
              </a:rPr>
              <a:t>What is Seeds of Growth?</a:t>
            </a:r>
          </a:p>
        </p:txBody>
      </p:sp>
      <p:sp>
        <p:nvSpPr>
          <p:cNvPr id="7" name="TextBox 6"/>
          <p:cNvSpPr txBox="1"/>
          <p:nvPr/>
        </p:nvSpPr>
        <p:spPr>
          <a:xfrm>
            <a:off x="640080" y="2212848"/>
            <a:ext cx="7863840" cy="402336"/>
          </a:xfrm>
          <a:prstGeom prst="rect">
            <a:avLst/>
          </a:prstGeom>
          <a:noFill/>
        </p:spPr>
        <p:txBody>
          <a:bodyPr wrap="square">
            <a:spAutoFit/>
          </a:bodyPr>
          <a:lstStyle/>
          <a:p>
            <a:pPr algn="l"/>
            <a:r>
              <a:rPr sz="2000" b="0" i="1">
                <a:solidFill>
                  <a:srgbClr val="4A1A1A"/>
                </a:solidFill>
                <a:latin typeface="Palatino Linotype"/>
              </a:rPr>
              <a:t>A practical approach to healing after brain injury.</a:t>
            </a:r>
          </a:p>
        </p:txBody>
      </p:sp>
      <p:sp>
        <p:nvSpPr>
          <p:cNvPr id="8" name="TextBox 7"/>
          <p:cNvSpPr txBox="1"/>
          <p:nvPr/>
        </p:nvSpPr>
        <p:spPr>
          <a:xfrm>
            <a:off x="640080" y="2670048"/>
            <a:ext cx="7863840" cy="402336"/>
          </a:xfrm>
          <a:prstGeom prst="rect">
            <a:avLst/>
          </a:prstGeom>
          <a:noFill/>
        </p:spPr>
        <p:txBody>
          <a:bodyPr wrap="square">
            <a:spAutoFit/>
          </a:bodyPr>
          <a:lstStyle/>
          <a:p>
            <a:pPr algn="l"/>
            <a:r>
              <a:rPr sz="2000" b="1" i="0">
                <a:solidFill>
                  <a:srgbClr val="4A1A1A"/>
                </a:solidFill>
                <a:latin typeface="Palatino Linotype"/>
              </a:rPr>
              <a:t>Focus areas:</a:t>
            </a:r>
          </a:p>
        </p:txBody>
      </p:sp>
      <p:sp>
        <p:nvSpPr>
          <p:cNvPr id="9" name="TextBox 8"/>
          <p:cNvSpPr txBox="1"/>
          <p:nvPr/>
        </p:nvSpPr>
        <p:spPr>
          <a:xfrm>
            <a:off x="640080" y="3108960"/>
            <a:ext cx="7863840" cy="1828800"/>
          </a:xfrm>
          <a:prstGeom prst="rect">
            <a:avLst/>
          </a:prstGeom>
          <a:noFill/>
        </p:spPr>
        <p:txBody>
          <a:bodyPr wrap="square">
            <a:spAutoFit/>
          </a:bodyPr>
          <a:lstStyle/>
          <a:p>
            <a:pPr algn="l" marL="274320" indent="-274320">
              <a:spcAft>
                <a:spcPts val="400"/>
              </a:spcAft>
              <a:buChar char="•"/>
              <a:buFont typeface="Arial"/>
            </a:pPr>
            <a:r>
              <a:rPr sz="2300">
                <a:solidFill>
                  <a:srgbClr val="4A1A1A"/>
                </a:solidFill>
                <a:latin typeface="Palatino Linotype"/>
              </a:rPr>
              <a:t>Daily living tools</a:t>
            </a:r>
          </a:p>
          <a:p>
            <a:pPr algn="l" marL="274320" indent="-274320">
              <a:spcAft>
                <a:spcPts val="400"/>
              </a:spcAft>
              <a:buChar char="•"/>
              <a:buFont typeface="Arial"/>
            </a:pPr>
            <a:r>
              <a:rPr sz="2300">
                <a:solidFill>
                  <a:srgbClr val="4A1A1A"/>
                </a:solidFill>
                <a:latin typeface="Palatino Linotype"/>
              </a:rPr>
              <a:t>Emotional and spiritual strength</a:t>
            </a:r>
          </a:p>
          <a:p>
            <a:pPr algn="l" marL="274320" indent="-274320">
              <a:spcAft>
                <a:spcPts val="400"/>
              </a:spcAft>
              <a:buChar char="•"/>
              <a:buFont typeface="Arial"/>
            </a:pPr>
            <a:r>
              <a:rPr sz="2300">
                <a:solidFill>
                  <a:srgbClr val="4A1A1A"/>
                </a:solidFill>
                <a:latin typeface="Palatino Linotype"/>
              </a:rPr>
              <a:t>Community and connection</a:t>
            </a:r>
          </a:p>
          <a:p>
            <a:pPr algn="l" marL="274320" indent="-274320">
              <a:spcAft>
                <a:spcPts val="400"/>
              </a:spcAft>
              <a:buChar char="•"/>
              <a:buFont typeface="Arial"/>
            </a:pPr>
            <a:r>
              <a:rPr sz="2300">
                <a:solidFill>
                  <a:srgbClr val="4A1A1A"/>
                </a:solidFill>
                <a:latin typeface="Palatino Linotype"/>
              </a:rPr>
              <a:t>Encouragement for families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2ECDA"/>
        </a:solidFill>
        <a:effectLst/>
      </p:bgPr>
    </p:bg>
    <p:spTree>
      <p:nvGrpSpPr>
        <p:cNvPr id="1" name=""/>
        <p:cNvGrpSpPr/>
        <p:nvPr/>
      </p:nvGrpSpPr>
      <p:grpSpPr/>
      <p:sp>
        <p:nvSpPr>
          <p:cNvPr id="2" name="Rectangle 1"/>
          <p:cNvSpPr/>
          <p:nvPr/>
        </p:nvSpPr>
        <p:spPr>
          <a:xfrm>
            <a:off x="164592" y="91440"/>
            <a:ext cx="8814816" cy="4956048"/>
          </a:xfrm>
          <a:prstGeom prst="rect">
            <a:avLst/>
          </a:prstGeom>
          <a:noFill/>
          <a:ln w="38100">
            <a:solidFill>
              <a:srgbClr val="6B0F1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 name="Picture 2" descr="plant_icon.png"/>
          <p:cNvPicPr>
            <a:picLocks noChangeAspect="1"/>
          </p:cNvPicPr>
          <p:nvPr/>
        </p:nvPicPr>
        <p:blipFill>
          <a:blip r:embed="rId2"/>
          <a:stretch>
            <a:fillRect/>
          </a:stretch>
        </p:blipFill>
        <p:spPr>
          <a:xfrm>
            <a:off x="3931920" y="109728"/>
            <a:ext cx="1280160" cy="960120"/>
          </a:xfrm>
          <a:prstGeom prst="rect">
            <a:avLst/>
          </a:prstGeom>
        </p:spPr>
      </p:pic>
      <p:sp>
        <p:nvSpPr>
          <p:cNvPr id="4" name="TextBox 3"/>
          <p:cNvSpPr txBox="1"/>
          <p:nvPr/>
        </p:nvSpPr>
        <p:spPr>
          <a:xfrm>
            <a:off x="365760" y="1005840"/>
            <a:ext cx="8412480" cy="685800"/>
          </a:xfrm>
          <a:prstGeom prst="rect">
            <a:avLst/>
          </a:prstGeom>
          <a:noFill/>
        </p:spPr>
        <p:txBody>
          <a:bodyPr wrap="square">
            <a:spAutoFit/>
          </a:bodyPr>
          <a:lstStyle/>
          <a:p>
            <a:pPr algn="ctr"/>
            <a:r>
              <a:rPr sz="4000" b="1" i="1">
                <a:solidFill>
                  <a:srgbClr val="6B0F1A"/>
                </a:solidFill>
                <a:latin typeface="Palatino Linotype"/>
              </a:rPr>
              <a:t>Daily Living Tools</a:t>
            </a:r>
          </a:p>
        </p:txBody>
      </p:sp>
      <p:sp>
        <p:nvSpPr>
          <p:cNvPr id="5" name="Rectangle 4"/>
          <p:cNvSpPr/>
          <p:nvPr/>
        </p:nvSpPr>
        <p:spPr>
          <a:xfrm>
            <a:off x="347472" y="1682496"/>
            <a:ext cx="8449055" cy="18288"/>
          </a:xfrm>
          <a:prstGeom prst="rect">
            <a:avLst/>
          </a:prstGeom>
          <a:solidFill>
            <a:srgbClr val="8B75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783080"/>
            <a:ext cx="7863840" cy="402336"/>
          </a:xfrm>
          <a:prstGeom prst="rect">
            <a:avLst/>
          </a:prstGeom>
          <a:noFill/>
        </p:spPr>
        <p:txBody>
          <a:bodyPr wrap="square">
            <a:spAutoFit/>
          </a:bodyPr>
          <a:lstStyle/>
          <a:p>
            <a:pPr algn="l"/>
            <a:r>
              <a:rPr sz="2000" b="1" i="0">
                <a:solidFill>
                  <a:srgbClr val="4A1A1A"/>
                </a:solidFill>
                <a:latin typeface="Palatino Linotype"/>
              </a:rPr>
              <a:t>Small tools that help:</a:t>
            </a:r>
          </a:p>
        </p:txBody>
      </p:sp>
      <p:sp>
        <p:nvSpPr>
          <p:cNvPr id="7" name="TextBox 6"/>
          <p:cNvSpPr txBox="1"/>
          <p:nvPr/>
        </p:nvSpPr>
        <p:spPr>
          <a:xfrm>
            <a:off x="640080" y="2240280"/>
            <a:ext cx="7863840" cy="2331720"/>
          </a:xfrm>
          <a:prstGeom prst="rect">
            <a:avLst/>
          </a:prstGeom>
          <a:noFill/>
        </p:spPr>
        <p:txBody>
          <a:bodyPr wrap="square">
            <a:spAutoFit/>
          </a:bodyPr>
          <a:lstStyle/>
          <a:p>
            <a:pPr algn="l" marL="274320" indent="-274320">
              <a:spcAft>
                <a:spcPts val="400"/>
              </a:spcAft>
              <a:buChar char="•"/>
              <a:buFont typeface="Arial"/>
            </a:pPr>
            <a:r>
              <a:rPr sz="2300">
                <a:solidFill>
                  <a:srgbClr val="4A1A1A"/>
                </a:solidFill>
                <a:latin typeface="Palatino Linotype"/>
              </a:rPr>
              <a:t>Use reminders and calendars</a:t>
            </a:r>
          </a:p>
          <a:p>
            <a:pPr algn="l" marL="274320" indent="-274320">
              <a:spcAft>
                <a:spcPts val="400"/>
              </a:spcAft>
              <a:buChar char="•"/>
              <a:buFont typeface="Arial"/>
            </a:pPr>
            <a:r>
              <a:rPr sz="2300">
                <a:solidFill>
                  <a:srgbClr val="4A1A1A"/>
                </a:solidFill>
                <a:latin typeface="Palatino Linotype"/>
              </a:rPr>
              <a:t>Write things down</a:t>
            </a:r>
          </a:p>
          <a:p>
            <a:pPr algn="l" marL="274320" indent="-274320">
              <a:spcAft>
                <a:spcPts val="400"/>
              </a:spcAft>
              <a:buChar char="•"/>
              <a:buFont typeface="Arial"/>
            </a:pPr>
            <a:r>
              <a:rPr sz="2300">
                <a:solidFill>
                  <a:srgbClr val="4A1A1A"/>
                </a:solidFill>
                <a:latin typeface="Palatino Linotype"/>
              </a:rPr>
              <a:t>Break tasks into smaller steps</a:t>
            </a:r>
          </a:p>
          <a:p>
            <a:pPr algn="l" marL="274320" indent="-274320">
              <a:spcAft>
                <a:spcPts val="400"/>
              </a:spcAft>
              <a:buChar char="•"/>
              <a:buFont typeface="Arial"/>
            </a:pPr>
            <a:r>
              <a:rPr sz="2300">
                <a:solidFill>
                  <a:srgbClr val="4A1A1A"/>
                </a:solidFill>
                <a:latin typeface="Palatino Linotype"/>
              </a:rPr>
              <a:t>Take rest breaks</a:t>
            </a:r>
          </a:p>
          <a:p>
            <a:pPr algn="l" marL="274320" indent="-274320">
              <a:spcAft>
                <a:spcPts val="400"/>
              </a:spcAft>
              <a:buChar char="•"/>
              <a:buFont typeface="Arial"/>
            </a:pPr>
            <a:r>
              <a:rPr sz="2300">
                <a:solidFill>
                  <a:srgbClr val="4A1A1A"/>
                </a:solidFill>
                <a:latin typeface="Palatino Linotype"/>
              </a:rPr>
              <a:t>Use notes or apps for memory</a:t>
            </a:r>
          </a:p>
        </p:txBody>
      </p:sp>
      <p:sp>
        <p:nvSpPr>
          <p:cNvPr id="8" name="Rectangle 7"/>
          <p:cNvSpPr/>
          <p:nvPr/>
        </p:nvSpPr>
        <p:spPr>
          <a:xfrm>
            <a:off x="347472" y="4617720"/>
            <a:ext cx="8449055" cy="18288"/>
          </a:xfrm>
          <a:prstGeom prst="rect">
            <a:avLst/>
          </a:prstGeom>
          <a:solidFill>
            <a:srgbClr val="8B75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0" y="4663440"/>
            <a:ext cx="8229600" cy="347472"/>
          </a:xfrm>
          <a:prstGeom prst="rect">
            <a:avLst/>
          </a:prstGeom>
          <a:noFill/>
        </p:spPr>
        <p:txBody>
          <a:bodyPr wrap="square">
            <a:spAutoFit/>
          </a:bodyPr>
          <a:lstStyle/>
          <a:p>
            <a:pPr algn="ctr"/>
            <a:r>
              <a:rPr sz="1700" b="0" i="1">
                <a:solidFill>
                  <a:srgbClr val="6B0F1A"/>
                </a:solidFill>
                <a:latin typeface="Palatino Linotype"/>
              </a:rPr>
              <a:t>Small tools create big progress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83101A4ED172429F1F3E1DBD3C5121" ma:contentTypeVersion="11" ma:contentTypeDescription="Create a new document." ma:contentTypeScope="" ma:versionID="f09ac07d6e8f1cbf1395bb8fa25f80c4">
  <xsd:schema xmlns:xsd="http://www.w3.org/2001/XMLSchema" xmlns:xs="http://www.w3.org/2001/XMLSchema" xmlns:p="http://schemas.microsoft.com/office/2006/metadata/properties" xmlns:ns2="94363655-2881-4468-8e92-031466d14f16" targetNamespace="http://schemas.microsoft.com/office/2006/metadata/properties" ma:root="true" ma:fieldsID="baeb44684b138df29448acaa2b682d81" ns2:_="">
    <xsd:import namespace="94363655-2881-4468-8e92-031466d14f1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363655-2881-4468-8e92-031466d14f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e3544b0-4bcb-45b6-9399-7f54f893d78a"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4363655-2881-4468-8e92-031466d14f1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05E9197-5427-460A-9C8B-F351089A205B}"/>
</file>

<file path=customXml/itemProps2.xml><?xml version="1.0" encoding="utf-8"?>
<ds:datastoreItem xmlns:ds="http://schemas.openxmlformats.org/officeDocument/2006/customXml" ds:itemID="{FFF392BB-098C-4A5E-9E6D-183D8B2E8DB4}"/>
</file>

<file path=customXml/itemProps3.xml><?xml version="1.0" encoding="utf-8"?>
<ds:datastoreItem xmlns:ds="http://schemas.openxmlformats.org/officeDocument/2006/customXml" ds:itemID="{029ED53D-7F3D-4384-AA35-7659A1C98B9A}"/>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0x010100BB83101A4ED172429F1F3E1DBD3C5121</vt:lpwstr>
  </property>
  <property fmtid="{D5CDD505-2E9C-101B-9397-08002B2CF9AE}" pid="3" name="MediaServiceImageTags">
    <vt:lpwstr/>
  </property>
</Properties>
</file>