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376" r:id="rId5"/>
    <p:sldId id="383" r:id="rId6"/>
    <p:sldId id="439" r:id="rId7"/>
    <p:sldId id="438" r:id="rId8"/>
    <p:sldId id="440" r:id="rId9"/>
    <p:sldId id="451" r:id="rId10"/>
    <p:sldId id="452" r:id="rId11"/>
    <p:sldId id="453" r:id="rId12"/>
    <p:sldId id="454" r:id="rId13"/>
    <p:sldId id="450" r:id="rId14"/>
    <p:sldId id="455" r:id="rId15"/>
    <p:sldId id="456" r:id="rId16"/>
    <p:sldId id="476" r:id="rId17"/>
    <p:sldId id="457" r:id="rId18"/>
    <p:sldId id="458" r:id="rId19"/>
    <p:sldId id="467" r:id="rId20"/>
    <p:sldId id="435" r:id="rId21"/>
    <p:sldId id="459" r:id="rId22"/>
    <p:sldId id="460" r:id="rId23"/>
    <p:sldId id="461" r:id="rId24"/>
    <p:sldId id="462" r:id="rId25"/>
    <p:sldId id="463" r:id="rId26"/>
    <p:sldId id="468" r:id="rId27"/>
    <p:sldId id="469" r:id="rId28"/>
    <p:sldId id="470" r:id="rId29"/>
    <p:sldId id="473" r:id="rId30"/>
    <p:sldId id="474" r:id="rId31"/>
    <p:sldId id="441" r:id="rId32"/>
    <p:sldId id="471" r:id="rId33"/>
    <p:sldId id="472" r:id="rId34"/>
    <p:sldId id="405" r:id="rId35"/>
    <p:sldId id="464" r:id="rId36"/>
    <p:sldId id="475" r:id="rId37"/>
    <p:sldId id="465" r:id="rId38"/>
    <p:sldId id="412" r:id="rId39"/>
    <p:sldId id="430" r:id="rId40"/>
    <p:sldId id="431" r:id="rId41"/>
    <p:sldId id="397" r:id="rId42"/>
  </p:sldIdLst>
  <p:sldSz cx="12192000" cy="6858000"/>
  <p:notesSz cx="7004050" cy="92900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B827"/>
    <a:srgbClr val="002568"/>
    <a:srgbClr val="FFFFFF"/>
    <a:srgbClr val="5B9BD5"/>
    <a:srgbClr val="C5E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C2FECB-B41A-4A2E-8DB4-454B0A68F9E6}" v="14" dt="2026-04-14T00:20:41.5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794" autoAdjust="0"/>
    <p:restoredTop sz="94660" autoAdjust="0"/>
  </p:normalViewPr>
  <p:slideViewPr>
    <p:cSldViewPr snapToGrid="0">
      <p:cViewPr varScale="1">
        <p:scale>
          <a:sx n="105" d="100"/>
          <a:sy n="105" d="100"/>
        </p:scale>
        <p:origin x="498" y="-2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1" d="100"/>
          <a:sy n="81" d="100"/>
        </p:scale>
        <p:origin x="2194"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oleObject" Target="file:///\\ADFileServices\Prog%20Eval\_HCBS\Oversight%20Committee\_Eligibility%20Caseload%20Numbers%20for%20Slide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ADFileServices\Prog%20Eval\_HCBS\Oversight%20Committee\_Eligibility%20Caseload%20Numbers%20for%20Slid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112860892388452E-2"/>
          <c:y val="0.13486593293291893"/>
          <c:w val="0.89397047244094485"/>
          <c:h val="0.72391292700103826"/>
        </c:manualLayout>
      </c:layout>
      <c:barChart>
        <c:barDir val="col"/>
        <c:grouping val="stacked"/>
        <c:varyColors val="0"/>
        <c:ser>
          <c:idx val="0"/>
          <c:order val="0"/>
          <c:tx>
            <c:strRef>
              <c:f>Charts!$BH$48</c:f>
              <c:strCache>
                <c:ptCount val="1"/>
                <c:pt idx="0">
                  <c:v>HCBS Allocation of Cost</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Charts!$BI$46:$BN$46</c:f>
              <c:strCache>
                <c:ptCount val="6"/>
                <c:pt idx="0">
                  <c:v>SFY 2019</c:v>
                </c:pt>
                <c:pt idx="1">
                  <c:v>SFY 2020</c:v>
                </c:pt>
                <c:pt idx="2">
                  <c:v>SFY 2021</c:v>
                </c:pt>
                <c:pt idx="3">
                  <c:v>SFY 2022</c:v>
                </c:pt>
                <c:pt idx="4">
                  <c:v>SFY 2023</c:v>
                </c:pt>
                <c:pt idx="5">
                  <c:v>SFY 2024</c:v>
                </c:pt>
              </c:strCache>
            </c:strRef>
          </c:cat>
          <c:val>
            <c:numRef>
              <c:f>Charts!$BI$48:$BN$48</c:f>
              <c:numCache>
                <c:formatCode>"$"#,##0</c:formatCode>
                <c:ptCount val="6"/>
                <c:pt idx="0">
                  <c:v>2969.91</c:v>
                </c:pt>
                <c:pt idx="1">
                  <c:v>3126.2867362467923</c:v>
                </c:pt>
                <c:pt idx="2">
                  <c:v>2949.42</c:v>
                </c:pt>
                <c:pt idx="3">
                  <c:v>2856.92</c:v>
                </c:pt>
                <c:pt idx="4">
                  <c:v>2378</c:v>
                </c:pt>
                <c:pt idx="5">
                  <c:v>2679</c:v>
                </c:pt>
              </c:numCache>
            </c:numRef>
          </c:val>
          <c:extLst>
            <c:ext xmlns:c16="http://schemas.microsoft.com/office/drawing/2014/chart" uri="{C3380CC4-5D6E-409C-BE32-E72D297353CC}">
              <c16:uniqueId val="{00000000-DB8C-4401-8AA6-0C257E9D1B54}"/>
            </c:ext>
          </c:extLst>
        </c:ser>
        <c:ser>
          <c:idx val="1"/>
          <c:order val="1"/>
          <c:tx>
            <c:strRef>
              <c:f>Charts!$BH$49</c:f>
              <c:strCache>
                <c:ptCount val="1"/>
                <c:pt idx="0">
                  <c:v>Non HCBS Allocation of Cost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Charts!$BI$46:$BN$46</c:f>
              <c:strCache>
                <c:ptCount val="6"/>
                <c:pt idx="0">
                  <c:v>SFY 2019</c:v>
                </c:pt>
                <c:pt idx="1">
                  <c:v>SFY 2020</c:v>
                </c:pt>
                <c:pt idx="2">
                  <c:v>SFY 2021</c:v>
                </c:pt>
                <c:pt idx="3">
                  <c:v>SFY 2022</c:v>
                </c:pt>
                <c:pt idx="4">
                  <c:v>SFY 2023</c:v>
                </c:pt>
                <c:pt idx="5">
                  <c:v>SFY 2024</c:v>
                </c:pt>
              </c:strCache>
            </c:strRef>
          </c:cat>
          <c:val>
            <c:numRef>
              <c:f>Charts!$BI$49:$BN$49</c:f>
              <c:numCache>
                <c:formatCode>"$"#,##0</c:formatCode>
                <c:ptCount val="6"/>
                <c:pt idx="0">
                  <c:v>2486.09</c:v>
                </c:pt>
                <c:pt idx="1">
                  <c:v>2263.7132637532077</c:v>
                </c:pt>
                <c:pt idx="2">
                  <c:v>2428.58</c:v>
                </c:pt>
                <c:pt idx="3">
                  <c:v>2560.08</c:v>
                </c:pt>
                <c:pt idx="4">
                  <c:v>2324</c:v>
                </c:pt>
                <c:pt idx="5">
                  <c:v>2640</c:v>
                </c:pt>
              </c:numCache>
            </c:numRef>
          </c:val>
          <c:extLst>
            <c:ext xmlns:c16="http://schemas.microsoft.com/office/drawing/2014/chart" uri="{C3380CC4-5D6E-409C-BE32-E72D297353CC}">
              <c16:uniqueId val="{00000001-DB8C-4401-8AA6-0C257E9D1B54}"/>
            </c:ext>
          </c:extLst>
        </c:ser>
        <c:dLbls>
          <c:showLegendKey val="0"/>
          <c:showVal val="0"/>
          <c:showCatName val="0"/>
          <c:showSerName val="0"/>
          <c:showPercent val="0"/>
          <c:showBubbleSize val="0"/>
        </c:dLbls>
        <c:gapWidth val="150"/>
        <c:overlap val="100"/>
        <c:axId val="538077823"/>
        <c:axId val="538063423"/>
      </c:barChart>
      <c:catAx>
        <c:axId val="538077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063423"/>
        <c:crosses val="autoZero"/>
        <c:auto val="1"/>
        <c:lblAlgn val="ctr"/>
        <c:lblOffset val="100"/>
        <c:noMultiLvlLbl val="0"/>
      </c:catAx>
      <c:valAx>
        <c:axId val="538063423"/>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380778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Charts!$AN$46:$AV$46</c:f>
              <c:strCache>
                <c:ptCount val="9"/>
                <c:pt idx="0">
                  <c:v>SFY 2017</c:v>
                </c:pt>
                <c:pt idx="1">
                  <c:v>SFY 2018</c:v>
                </c:pt>
                <c:pt idx="2">
                  <c:v>SFY 2019</c:v>
                </c:pt>
                <c:pt idx="3">
                  <c:v>SFY 2020</c:v>
                </c:pt>
                <c:pt idx="4">
                  <c:v>SFY 2021</c:v>
                </c:pt>
                <c:pt idx="5">
                  <c:v>SFY 2022</c:v>
                </c:pt>
                <c:pt idx="6">
                  <c:v>SFY 2023</c:v>
                </c:pt>
                <c:pt idx="7">
                  <c:v>SFY 2024</c:v>
                </c:pt>
                <c:pt idx="8">
                  <c:v>SFY 2025</c:v>
                </c:pt>
              </c:strCache>
            </c:strRef>
          </c:cat>
          <c:val>
            <c:numRef>
              <c:f>Charts!$AN$47:$AV$47</c:f>
              <c:numCache>
                <c:formatCode>General</c:formatCode>
                <c:ptCount val="9"/>
                <c:pt idx="0">
                  <c:v>594</c:v>
                </c:pt>
                <c:pt idx="1">
                  <c:v>537</c:v>
                </c:pt>
                <c:pt idx="2">
                  <c:v>515</c:v>
                </c:pt>
                <c:pt idx="3">
                  <c:v>668</c:v>
                </c:pt>
                <c:pt idx="4">
                  <c:v>927</c:v>
                </c:pt>
                <c:pt idx="5">
                  <c:v>1133</c:v>
                </c:pt>
                <c:pt idx="6">
                  <c:v>1216</c:v>
                </c:pt>
                <c:pt idx="7">
                  <c:v>1299</c:v>
                </c:pt>
                <c:pt idx="8">
                  <c:v>1460</c:v>
                </c:pt>
              </c:numCache>
            </c:numRef>
          </c:val>
          <c:extLst>
            <c:ext xmlns:c16="http://schemas.microsoft.com/office/drawing/2014/chart" uri="{C3380CC4-5D6E-409C-BE32-E72D297353CC}">
              <c16:uniqueId val="{00000000-CA4E-478E-BF3F-8A3CD3854D05}"/>
            </c:ext>
          </c:extLst>
        </c:ser>
        <c:dLbls>
          <c:dLblPos val="outEnd"/>
          <c:showLegendKey val="0"/>
          <c:showVal val="1"/>
          <c:showCatName val="0"/>
          <c:showSerName val="0"/>
          <c:showPercent val="0"/>
          <c:showBubbleSize val="0"/>
        </c:dLbls>
        <c:gapWidth val="219"/>
        <c:overlap val="-27"/>
        <c:axId val="1281505551"/>
        <c:axId val="1265186431"/>
      </c:barChart>
      <c:catAx>
        <c:axId val="128150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65186431"/>
        <c:crosses val="autoZero"/>
        <c:auto val="1"/>
        <c:lblAlgn val="ctr"/>
        <c:lblOffset val="100"/>
        <c:noMultiLvlLbl val="0"/>
      </c:catAx>
      <c:valAx>
        <c:axId val="1265186431"/>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Count of Unduplicated Annual Participabts</a:t>
                </a:r>
              </a:p>
            </c:rich>
          </c:tx>
          <c:layout>
            <c:manualLayout>
              <c:xMode val="edge"/>
              <c:yMode val="edge"/>
              <c:x val="1.2413108242303872E-2"/>
              <c:y val="0.16688289750603411"/>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81505551"/>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478978"/>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926" userDrawn="1">
          <p15:clr>
            <a:srgbClr val="F26B43"/>
          </p15:clr>
        </p15:guide>
        <p15:guide id="2" pos="2206"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5088" cy="466116"/>
          </a:xfrm>
          <a:prstGeom prst="rect">
            <a:avLst/>
          </a:prstGeom>
        </p:spPr>
        <p:txBody>
          <a:bodyPr vert="horz" lIns="93104" tIns="46552" rIns="93104" bIns="46552" rtlCol="0"/>
          <a:lstStyle>
            <a:lvl1pPr algn="l">
              <a:defRPr sz="1200"/>
            </a:lvl1pPr>
          </a:lstStyle>
          <a:p>
            <a:endParaRPr lang="en-US"/>
          </a:p>
        </p:txBody>
      </p:sp>
      <p:sp>
        <p:nvSpPr>
          <p:cNvPr id="3" name="Date Placeholder 2"/>
          <p:cNvSpPr>
            <a:spLocks noGrp="1"/>
          </p:cNvSpPr>
          <p:nvPr>
            <p:ph type="dt" idx="1"/>
          </p:nvPr>
        </p:nvSpPr>
        <p:spPr>
          <a:xfrm>
            <a:off x="3967341" y="1"/>
            <a:ext cx="3035088" cy="466116"/>
          </a:xfrm>
          <a:prstGeom prst="rect">
            <a:avLst/>
          </a:prstGeom>
        </p:spPr>
        <p:txBody>
          <a:bodyPr vert="horz" lIns="93104" tIns="46552" rIns="93104" bIns="46552" rtlCol="0"/>
          <a:lstStyle>
            <a:lvl1pPr algn="r">
              <a:defRPr sz="1200"/>
            </a:lvl1pPr>
          </a:lstStyle>
          <a:p>
            <a:fld id="{D7A5E355-4C40-453A-AC84-70DEC555B682}" type="datetimeFigureOut">
              <a:rPr lang="en-US" smtClean="0"/>
              <a:t>4/14/2026</a:t>
            </a:fld>
            <a:endParaRPr lang="en-US"/>
          </a:p>
        </p:txBody>
      </p:sp>
      <p:sp>
        <p:nvSpPr>
          <p:cNvPr id="4" name="Slide Image Placeholder 3"/>
          <p:cNvSpPr>
            <a:spLocks noGrp="1" noRot="1" noChangeAspect="1"/>
          </p:cNvSpPr>
          <p:nvPr>
            <p:ph type="sldImg" idx="2"/>
          </p:nvPr>
        </p:nvSpPr>
        <p:spPr>
          <a:xfrm>
            <a:off x="714375" y="1160463"/>
            <a:ext cx="5575300" cy="3136900"/>
          </a:xfrm>
          <a:prstGeom prst="rect">
            <a:avLst/>
          </a:prstGeom>
          <a:noFill/>
          <a:ln w="12700">
            <a:solidFill>
              <a:prstClr val="black"/>
            </a:solidFill>
          </a:ln>
        </p:spPr>
        <p:txBody>
          <a:bodyPr vert="horz" lIns="93104" tIns="46552" rIns="93104" bIns="46552" rtlCol="0" anchor="ctr"/>
          <a:lstStyle/>
          <a:p>
            <a:endParaRPr lang="en-US"/>
          </a:p>
        </p:txBody>
      </p:sp>
      <p:sp>
        <p:nvSpPr>
          <p:cNvPr id="5" name="Notes Placeholder 4"/>
          <p:cNvSpPr>
            <a:spLocks noGrp="1"/>
          </p:cNvSpPr>
          <p:nvPr>
            <p:ph type="body" sz="quarter" idx="3"/>
          </p:nvPr>
        </p:nvSpPr>
        <p:spPr>
          <a:xfrm>
            <a:off x="700405" y="4470838"/>
            <a:ext cx="5603240" cy="3657958"/>
          </a:xfrm>
          <a:prstGeom prst="rect">
            <a:avLst/>
          </a:prstGeom>
        </p:spPr>
        <p:txBody>
          <a:bodyPr vert="horz" lIns="93104" tIns="46552" rIns="93104" bIns="4655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3936"/>
            <a:ext cx="3035088" cy="466115"/>
          </a:xfrm>
          <a:prstGeom prst="rect">
            <a:avLst/>
          </a:prstGeom>
        </p:spPr>
        <p:txBody>
          <a:bodyPr vert="horz" lIns="93104" tIns="46552" rIns="93104" bIns="46552" rtlCol="0" anchor="b"/>
          <a:lstStyle>
            <a:lvl1pPr algn="l">
              <a:defRPr sz="1200"/>
            </a:lvl1pPr>
          </a:lstStyle>
          <a:p>
            <a:endParaRPr lang="en-US"/>
          </a:p>
        </p:txBody>
      </p:sp>
      <p:sp>
        <p:nvSpPr>
          <p:cNvPr id="7" name="Slide Number Placeholder 6"/>
          <p:cNvSpPr>
            <a:spLocks noGrp="1"/>
          </p:cNvSpPr>
          <p:nvPr>
            <p:ph type="sldNum" sz="quarter" idx="5"/>
          </p:nvPr>
        </p:nvSpPr>
        <p:spPr>
          <a:xfrm>
            <a:off x="3967341" y="8823936"/>
            <a:ext cx="3035088" cy="466115"/>
          </a:xfrm>
          <a:prstGeom prst="rect">
            <a:avLst/>
          </a:prstGeom>
        </p:spPr>
        <p:txBody>
          <a:bodyPr vert="horz" lIns="93104" tIns="46552" rIns="93104" bIns="46552" rtlCol="0" anchor="b"/>
          <a:lstStyle>
            <a:lvl1pPr algn="r">
              <a:defRPr sz="1200"/>
            </a:lvl1pPr>
          </a:lstStyle>
          <a:p>
            <a:fld id="{911D26B1-D51C-466D-AB2C-283E89B7D8DA}" type="slidenum">
              <a:rPr lang="en-US" smtClean="0"/>
              <a:t>‹#›</a:t>
            </a:fld>
            <a:endParaRPr lang="en-US"/>
          </a:p>
        </p:txBody>
      </p:sp>
    </p:spTree>
    <p:extLst>
      <p:ext uri="{BB962C8B-B14F-4D97-AF65-F5344CB8AC3E}">
        <p14:creationId xmlns:p14="http://schemas.microsoft.com/office/powerpoint/2010/main" val="216692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926" userDrawn="1">
          <p15:clr>
            <a:srgbClr val="F26B43"/>
          </p15:clr>
        </p15:guide>
        <p15:guide id="2" pos="2206"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1D26B1-D51C-466D-AB2C-283E89B7D8DA}" type="slidenum">
              <a:rPr lang="en-US" smtClean="0"/>
              <a:t>1</a:t>
            </a:fld>
            <a:endParaRPr lang="en-US"/>
          </a:p>
        </p:txBody>
      </p:sp>
    </p:spTree>
    <p:extLst>
      <p:ext uri="{BB962C8B-B14F-4D97-AF65-F5344CB8AC3E}">
        <p14:creationId xmlns:p14="http://schemas.microsoft.com/office/powerpoint/2010/main" val="13493538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6CAD9-A3B6-7194-0E04-0A037BE1C4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4082F-E88A-2162-17D6-C426D3FF53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2605DB-A980-027B-6B7E-F81F3EC0026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4187DEF-092B-AE26-799C-7EBDE042FAB1}"/>
              </a:ext>
            </a:extLst>
          </p:cNvPr>
          <p:cNvSpPr>
            <a:spLocks noGrp="1"/>
          </p:cNvSpPr>
          <p:nvPr>
            <p:ph type="sldNum" sz="quarter" idx="5"/>
          </p:nvPr>
        </p:nvSpPr>
        <p:spPr/>
        <p:txBody>
          <a:bodyPr/>
          <a:lstStyle/>
          <a:p>
            <a:fld id="{911D26B1-D51C-466D-AB2C-283E89B7D8DA}" type="slidenum">
              <a:rPr lang="en-US" smtClean="0"/>
              <a:t>10</a:t>
            </a:fld>
            <a:endParaRPr lang="en-US"/>
          </a:p>
        </p:txBody>
      </p:sp>
    </p:spTree>
    <p:extLst>
      <p:ext uri="{BB962C8B-B14F-4D97-AF65-F5344CB8AC3E}">
        <p14:creationId xmlns:p14="http://schemas.microsoft.com/office/powerpoint/2010/main" val="6704430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016C9-40D5-7425-2167-D633BB48C5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C788C-4A4B-01B3-ADC3-38E286CCEA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E619F7-32C2-5F50-E25A-57A4BA897AC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79602FD-5DB7-74E9-66A1-FC7B43B0964C}"/>
              </a:ext>
            </a:extLst>
          </p:cNvPr>
          <p:cNvSpPr>
            <a:spLocks noGrp="1"/>
          </p:cNvSpPr>
          <p:nvPr>
            <p:ph type="sldNum" sz="quarter" idx="5"/>
          </p:nvPr>
        </p:nvSpPr>
        <p:spPr/>
        <p:txBody>
          <a:bodyPr/>
          <a:lstStyle/>
          <a:p>
            <a:fld id="{911D26B1-D51C-466D-AB2C-283E89B7D8DA}" type="slidenum">
              <a:rPr lang="en-US" smtClean="0"/>
              <a:t>11</a:t>
            </a:fld>
            <a:endParaRPr lang="en-US"/>
          </a:p>
        </p:txBody>
      </p:sp>
    </p:spTree>
    <p:extLst>
      <p:ext uri="{BB962C8B-B14F-4D97-AF65-F5344CB8AC3E}">
        <p14:creationId xmlns:p14="http://schemas.microsoft.com/office/powerpoint/2010/main" val="101175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2044C-07A1-F983-F866-1594AAF229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90F9F4-C1F5-F7A4-97EF-E5E0ABAEA4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A2DA7-152F-A579-3183-95F0736881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CEA6D31-992D-2157-EB8E-F6AA5514A6D5}"/>
              </a:ext>
            </a:extLst>
          </p:cNvPr>
          <p:cNvSpPr>
            <a:spLocks noGrp="1"/>
          </p:cNvSpPr>
          <p:nvPr>
            <p:ph type="sldNum" sz="quarter" idx="5"/>
          </p:nvPr>
        </p:nvSpPr>
        <p:spPr/>
        <p:txBody>
          <a:bodyPr/>
          <a:lstStyle/>
          <a:p>
            <a:fld id="{911D26B1-D51C-466D-AB2C-283E89B7D8DA}" type="slidenum">
              <a:rPr lang="en-US" smtClean="0"/>
              <a:t>12</a:t>
            </a:fld>
            <a:endParaRPr lang="en-US"/>
          </a:p>
        </p:txBody>
      </p:sp>
    </p:spTree>
    <p:extLst>
      <p:ext uri="{BB962C8B-B14F-4D97-AF65-F5344CB8AC3E}">
        <p14:creationId xmlns:p14="http://schemas.microsoft.com/office/powerpoint/2010/main" val="383619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0949-72C4-97CA-0278-3B3C15B25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CB068-7151-315C-7233-54108779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31EBA-D6FC-173C-AA11-4BC78BAD73D6}"/>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79C14B1-2BAB-013E-46DB-640BC4153ECF}"/>
              </a:ext>
            </a:extLst>
          </p:cNvPr>
          <p:cNvSpPr>
            <a:spLocks noGrp="1"/>
          </p:cNvSpPr>
          <p:nvPr>
            <p:ph type="sldNum" sz="quarter" idx="5"/>
          </p:nvPr>
        </p:nvSpPr>
        <p:spPr/>
        <p:txBody>
          <a:bodyPr/>
          <a:lstStyle/>
          <a:p>
            <a:fld id="{911D26B1-D51C-466D-AB2C-283E89B7D8DA}" type="slidenum">
              <a:rPr lang="en-US" smtClean="0"/>
              <a:t>13</a:t>
            </a:fld>
            <a:endParaRPr lang="en-US"/>
          </a:p>
        </p:txBody>
      </p:sp>
    </p:spTree>
    <p:extLst>
      <p:ext uri="{BB962C8B-B14F-4D97-AF65-F5344CB8AC3E}">
        <p14:creationId xmlns:p14="http://schemas.microsoft.com/office/powerpoint/2010/main" val="4343505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DFA7C0-9C6D-57C0-640E-24697C43CD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4DEF03-3173-E8B2-3FA2-CDF9BC286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BF8F27-4ED6-27D2-52BB-C0D5C98916B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0CAFD30-AF4D-7763-95A8-550664FE06F4}"/>
              </a:ext>
            </a:extLst>
          </p:cNvPr>
          <p:cNvSpPr>
            <a:spLocks noGrp="1"/>
          </p:cNvSpPr>
          <p:nvPr>
            <p:ph type="sldNum" sz="quarter" idx="5"/>
          </p:nvPr>
        </p:nvSpPr>
        <p:spPr/>
        <p:txBody>
          <a:bodyPr/>
          <a:lstStyle/>
          <a:p>
            <a:fld id="{911D26B1-D51C-466D-AB2C-283E89B7D8DA}" type="slidenum">
              <a:rPr lang="en-US" smtClean="0"/>
              <a:t>14</a:t>
            </a:fld>
            <a:endParaRPr lang="en-US"/>
          </a:p>
        </p:txBody>
      </p:sp>
    </p:spTree>
    <p:extLst>
      <p:ext uri="{BB962C8B-B14F-4D97-AF65-F5344CB8AC3E}">
        <p14:creationId xmlns:p14="http://schemas.microsoft.com/office/powerpoint/2010/main" val="2259808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13669F-3D5B-05CA-C8F1-AEF4C931D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AE080E-C4C3-73B6-8661-F5FF66BD1E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10FD7F6-0976-D207-5032-08E1441F658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CE0C3D0-5BEA-0AD6-1D7C-0EC260AD46E9}"/>
              </a:ext>
            </a:extLst>
          </p:cNvPr>
          <p:cNvSpPr>
            <a:spLocks noGrp="1"/>
          </p:cNvSpPr>
          <p:nvPr>
            <p:ph type="sldNum" sz="quarter" idx="5"/>
          </p:nvPr>
        </p:nvSpPr>
        <p:spPr/>
        <p:txBody>
          <a:bodyPr/>
          <a:lstStyle/>
          <a:p>
            <a:fld id="{911D26B1-D51C-466D-AB2C-283E89B7D8DA}" type="slidenum">
              <a:rPr lang="en-US" smtClean="0"/>
              <a:t>15</a:t>
            </a:fld>
            <a:endParaRPr lang="en-US"/>
          </a:p>
        </p:txBody>
      </p:sp>
    </p:spTree>
    <p:extLst>
      <p:ext uri="{BB962C8B-B14F-4D97-AF65-F5344CB8AC3E}">
        <p14:creationId xmlns:p14="http://schemas.microsoft.com/office/powerpoint/2010/main" val="809597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5B163-4DE1-900F-6DD1-84BEC6D0A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E54313-3A4F-7C9D-8540-A89C83BB7A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51F949-9351-1EC6-A37A-75AC83F7CC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C3391B6-1B06-CAB6-0E1E-E33E70715848}"/>
              </a:ext>
            </a:extLst>
          </p:cNvPr>
          <p:cNvSpPr>
            <a:spLocks noGrp="1"/>
          </p:cNvSpPr>
          <p:nvPr>
            <p:ph type="sldNum" sz="quarter" idx="5"/>
          </p:nvPr>
        </p:nvSpPr>
        <p:spPr/>
        <p:txBody>
          <a:bodyPr/>
          <a:lstStyle/>
          <a:p>
            <a:fld id="{911D26B1-D51C-466D-AB2C-283E89B7D8DA}" type="slidenum">
              <a:rPr lang="en-US" smtClean="0"/>
              <a:t>16</a:t>
            </a:fld>
            <a:endParaRPr lang="en-US"/>
          </a:p>
        </p:txBody>
      </p:sp>
    </p:spTree>
    <p:extLst>
      <p:ext uri="{BB962C8B-B14F-4D97-AF65-F5344CB8AC3E}">
        <p14:creationId xmlns:p14="http://schemas.microsoft.com/office/powerpoint/2010/main" val="36969354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36A14-25BA-753C-CE32-19994A203D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BC94B5-B10B-54D7-4E6F-A50738216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2DF4F6-6EFF-7A07-A009-11D2397EBA7D}"/>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0774749A-DDDE-19EC-AAB7-1C12CDDBB450}"/>
              </a:ext>
            </a:extLst>
          </p:cNvPr>
          <p:cNvSpPr>
            <a:spLocks noGrp="1"/>
          </p:cNvSpPr>
          <p:nvPr>
            <p:ph type="sldNum" sz="quarter" idx="5"/>
          </p:nvPr>
        </p:nvSpPr>
        <p:spPr/>
        <p:txBody>
          <a:bodyPr/>
          <a:lstStyle/>
          <a:p>
            <a:fld id="{911D26B1-D51C-466D-AB2C-283E89B7D8DA}" type="slidenum">
              <a:rPr lang="en-US" smtClean="0"/>
              <a:t>17</a:t>
            </a:fld>
            <a:endParaRPr lang="en-US"/>
          </a:p>
        </p:txBody>
      </p:sp>
    </p:spTree>
    <p:extLst>
      <p:ext uri="{BB962C8B-B14F-4D97-AF65-F5344CB8AC3E}">
        <p14:creationId xmlns:p14="http://schemas.microsoft.com/office/powerpoint/2010/main" val="3308790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79E256-03FB-55D2-2A89-4EA236D1A3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19A671-A06B-FE06-8D74-47F0A1B5EE9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22CA894-E082-3966-CADD-1F997E90179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355880B-BE66-40A6-456D-C61D97450F2C}"/>
              </a:ext>
            </a:extLst>
          </p:cNvPr>
          <p:cNvSpPr>
            <a:spLocks noGrp="1"/>
          </p:cNvSpPr>
          <p:nvPr>
            <p:ph type="sldNum" sz="quarter" idx="5"/>
          </p:nvPr>
        </p:nvSpPr>
        <p:spPr/>
        <p:txBody>
          <a:bodyPr/>
          <a:lstStyle/>
          <a:p>
            <a:fld id="{911D26B1-D51C-466D-AB2C-283E89B7D8DA}" type="slidenum">
              <a:rPr lang="en-US" smtClean="0"/>
              <a:t>18</a:t>
            </a:fld>
            <a:endParaRPr lang="en-US"/>
          </a:p>
        </p:txBody>
      </p:sp>
    </p:spTree>
    <p:extLst>
      <p:ext uri="{BB962C8B-B14F-4D97-AF65-F5344CB8AC3E}">
        <p14:creationId xmlns:p14="http://schemas.microsoft.com/office/powerpoint/2010/main" val="1261475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99AD54-0DA6-A2F3-459E-5789ABBAFC5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813C9F-F01F-1B08-A9FA-B5411EAF74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3C7B27-BC2B-9794-51FE-A4F068A0A3B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499B459-FD1A-9BA1-DB72-4709053E351A}"/>
              </a:ext>
            </a:extLst>
          </p:cNvPr>
          <p:cNvSpPr>
            <a:spLocks noGrp="1"/>
          </p:cNvSpPr>
          <p:nvPr>
            <p:ph type="sldNum" sz="quarter" idx="5"/>
          </p:nvPr>
        </p:nvSpPr>
        <p:spPr/>
        <p:txBody>
          <a:bodyPr/>
          <a:lstStyle/>
          <a:p>
            <a:fld id="{911D26B1-D51C-466D-AB2C-283E89B7D8DA}" type="slidenum">
              <a:rPr lang="en-US" smtClean="0"/>
              <a:t>19</a:t>
            </a:fld>
            <a:endParaRPr lang="en-US"/>
          </a:p>
        </p:txBody>
      </p:sp>
    </p:spTree>
    <p:extLst>
      <p:ext uri="{BB962C8B-B14F-4D97-AF65-F5344CB8AC3E}">
        <p14:creationId xmlns:p14="http://schemas.microsoft.com/office/powerpoint/2010/main" val="32088652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D26B1-D51C-466D-AB2C-283E89B7D8DA}" type="slidenum">
              <a:rPr lang="en-US" smtClean="0"/>
              <a:t>2</a:t>
            </a:fld>
            <a:endParaRPr lang="en-US"/>
          </a:p>
        </p:txBody>
      </p:sp>
    </p:spTree>
    <p:extLst>
      <p:ext uri="{BB962C8B-B14F-4D97-AF65-F5344CB8AC3E}">
        <p14:creationId xmlns:p14="http://schemas.microsoft.com/office/powerpoint/2010/main" val="141598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0CEBF-A464-9B21-2A19-639819A04E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E1565D-B41A-4B1A-D239-1C0CAFF68D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5C06E2-0620-E503-BAAA-07680D23152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FBC490BA-BC2A-65B8-309E-41F9ADF6DA2B}"/>
              </a:ext>
            </a:extLst>
          </p:cNvPr>
          <p:cNvSpPr>
            <a:spLocks noGrp="1"/>
          </p:cNvSpPr>
          <p:nvPr>
            <p:ph type="sldNum" sz="quarter" idx="5"/>
          </p:nvPr>
        </p:nvSpPr>
        <p:spPr/>
        <p:txBody>
          <a:bodyPr/>
          <a:lstStyle/>
          <a:p>
            <a:fld id="{911D26B1-D51C-466D-AB2C-283E89B7D8DA}" type="slidenum">
              <a:rPr lang="en-US" smtClean="0"/>
              <a:t>20</a:t>
            </a:fld>
            <a:endParaRPr lang="en-US"/>
          </a:p>
        </p:txBody>
      </p:sp>
    </p:spTree>
    <p:extLst>
      <p:ext uri="{BB962C8B-B14F-4D97-AF65-F5344CB8AC3E}">
        <p14:creationId xmlns:p14="http://schemas.microsoft.com/office/powerpoint/2010/main" val="25707947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544B04-E103-3484-6C4A-FA00C4F11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89825C-DC2F-5A72-D0BA-3533306CD4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8AE18F-0988-6204-AF6A-11F08E57AF3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D332E87C-F527-40FC-7420-4AE5723A8F11}"/>
              </a:ext>
            </a:extLst>
          </p:cNvPr>
          <p:cNvSpPr>
            <a:spLocks noGrp="1"/>
          </p:cNvSpPr>
          <p:nvPr>
            <p:ph type="sldNum" sz="quarter" idx="5"/>
          </p:nvPr>
        </p:nvSpPr>
        <p:spPr/>
        <p:txBody>
          <a:bodyPr/>
          <a:lstStyle/>
          <a:p>
            <a:fld id="{911D26B1-D51C-466D-AB2C-283E89B7D8DA}" type="slidenum">
              <a:rPr lang="en-US" smtClean="0"/>
              <a:t>21</a:t>
            </a:fld>
            <a:endParaRPr lang="en-US"/>
          </a:p>
        </p:txBody>
      </p:sp>
    </p:spTree>
    <p:extLst>
      <p:ext uri="{BB962C8B-B14F-4D97-AF65-F5344CB8AC3E}">
        <p14:creationId xmlns:p14="http://schemas.microsoft.com/office/powerpoint/2010/main" val="3600195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08671-17D0-E582-D1E6-B746FFE611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FBBB5F-A46E-32A4-F14F-B2BC2F20E6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346CB1-3061-3553-E0B0-10BBD6F7E86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C7B40A4C-91EC-4321-2A65-12EB0EF885BE}"/>
              </a:ext>
            </a:extLst>
          </p:cNvPr>
          <p:cNvSpPr>
            <a:spLocks noGrp="1"/>
          </p:cNvSpPr>
          <p:nvPr>
            <p:ph type="sldNum" sz="quarter" idx="5"/>
          </p:nvPr>
        </p:nvSpPr>
        <p:spPr/>
        <p:txBody>
          <a:bodyPr/>
          <a:lstStyle/>
          <a:p>
            <a:fld id="{911D26B1-D51C-466D-AB2C-283E89B7D8DA}" type="slidenum">
              <a:rPr lang="en-US" smtClean="0"/>
              <a:t>22</a:t>
            </a:fld>
            <a:endParaRPr lang="en-US"/>
          </a:p>
        </p:txBody>
      </p:sp>
    </p:spTree>
    <p:extLst>
      <p:ext uri="{BB962C8B-B14F-4D97-AF65-F5344CB8AC3E}">
        <p14:creationId xmlns:p14="http://schemas.microsoft.com/office/powerpoint/2010/main" val="40719328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DE69B-84BB-0419-4B5B-CBA5CEA12C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ECC68F-4377-04A8-7846-D620EB5EC0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A1F788-B986-0F0F-D5AE-03764192A812}"/>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6162B0B0-4779-BBDF-852B-DA968DC0CDC1}"/>
              </a:ext>
            </a:extLst>
          </p:cNvPr>
          <p:cNvSpPr>
            <a:spLocks noGrp="1"/>
          </p:cNvSpPr>
          <p:nvPr>
            <p:ph type="sldNum" sz="quarter" idx="5"/>
          </p:nvPr>
        </p:nvSpPr>
        <p:spPr/>
        <p:txBody>
          <a:bodyPr/>
          <a:lstStyle/>
          <a:p>
            <a:fld id="{911D26B1-D51C-466D-AB2C-283E89B7D8DA}" type="slidenum">
              <a:rPr lang="en-US" smtClean="0"/>
              <a:t>23</a:t>
            </a:fld>
            <a:endParaRPr lang="en-US"/>
          </a:p>
        </p:txBody>
      </p:sp>
    </p:spTree>
    <p:extLst>
      <p:ext uri="{BB962C8B-B14F-4D97-AF65-F5344CB8AC3E}">
        <p14:creationId xmlns:p14="http://schemas.microsoft.com/office/powerpoint/2010/main" val="12162658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E4737B-A759-4E7E-A412-612D3FE340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B8141-5A5C-1CDE-5374-732FFB9CA13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3D851F-5D31-60F5-2536-C2E56BA4BB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4B97810-B548-B464-FC81-FD5605712686}"/>
              </a:ext>
            </a:extLst>
          </p:cNvPr>
          <p:cNvSpPr>
            <a:spLocks noGrp="1"/>
          </p:cNvSpPr>
          <p:nvPr>
            <p:ph type="sldNum" sz="quarter" idx="5"/>
          </p:nvPr>
        </p:nvSpPr>
        <p:spPr/>
        <p:txBody>
          <a:bodyPr/>
          <a:lstStyle/>
          <a:p>
            <a:fld id="{911D26B1-D51C-466D-AB2C-283E89B7D8DA}" type="slidenum">
              <a:rPr lang="en-US" smtClean="0"/>
              <a:t>24</a:t>
            </a:fld>
            <a:endParaRPr lang="en-US"/>
          </a:p>
        </p:txBody>
      </p:sp>
    </p:spTree>
    <p:extLst>
      <p:ext uri="{BB962C8B-B14F-4D97-AF65-F5344CB8AC3E}">
        <p14:creationId xmlns:p14="http://schemas.microsoft.com/office/powerpoint/2010/main" val="42944640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574409-A47C-17C9-C0FB-638A770308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CE0AE0-58A8-2268-2D5A-3A4361E296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DF2E6A-EEDD-F904-4B19-69A1698C8DA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5963B667-FE52-EC85-4664-FDF8D4C3AF38}"/>
              </a:ext>
            </a:extLst>
          </p:cNvPr>
          <p:cNvSpPr>
            <a:spLocks noGrp="1"/>
          </p:cNvSpPr>
          <p:nvPr>
            <p:ph type="sldNum" sz="quarter" idx="5"/>
          </p:nvPr>
        </p:nvSpPr>
        <p:spPr/>
        <p:txBody>
          <a:bodyPr/>
          <a:lstStyle/>
          <a:p>
            <a:fld id="{911D26B1-D51C-466D-AB2C-283E89B7D8DA}" type="slidenum">
              <a:rPr lang="en-US" smtClean="0"/>
              <a:t>25</a:t>
            </a:fld>
            <a:endParaRPr lang="en-US"/>
          </a:p>
        </p:txBody>
      </p:sp>
    </p:spTree>
    <p:extLst>
      <p:ext uri="{BB962C8B-B14F-4D97-AF65-F5344CB8AC3E}">
        <p14:creationId xmlns:p14="http://schemas.microsoft.com/office/powerpoint/2010/main" val="8010402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5200D-E289-D3D6-D403-71106CAC8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4182C-BC1B-8AD6-CE9F-0D4D51757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415B81-1438-1323-4993-D6BC05CEBB3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85FB473-F8AD-B701-7E3D-11E47703C221}"/>
              </a:ext>
            </a:extLst>
          </p:cNvPr>
          <p:cNvSpPr>
            <a:spLocks noGrp="1"/>
          </p:cNvSpPr>
          <p:nvPr>
            <p:ph type="sldNum" sz="quarter" idx="5"/>
          </p:nvPr>
        </p:nvSpPr>
        <p:spPr/>
        <p:txBody>
          <a:bodyPr/>
          <a:lstStyle/>
          <a:p>
            <a:fld id="{911D26B1-D51C-466D-AB2C-283E89B7D8DA}" type="slidenum">
              <a:rPr lang="en-US" smtClean="0"/>
              <a:t>26</a:t>
            </a:fld>
            <a:endParaRPr lang="en-US"/>
          </a:p>
        </p:txBody>
      </p:sp>
    </p:spTree>
    <p:extLst>
      <p:ext uri="{BB962C8B-B14F-4D97-AF65-F5344CB8AC3E}">
        <p14:creationId xmlns:p14="http://schemas.microsoft.com/office/powerpoint/2010/main" val="36859098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B1DCC-2672-22A9-AAF2-21114BA747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D4660-90FB-79D8-59BB-EC316264C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ED6747-17DA-3A4F-2AEC-01C334B185E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FD39513-8533-E5F0-A4D0-F9408E24FA04}"/>
              </a:ext>
            </a:extLst>
          </p:cNvPr>
          <p:cNvSpPr>
            <a:spLocks noGrp="1"/>
          </p:cNvSpPr>
          <p:nvPr>
            <p:ph type="sldNum" sz="quarter" idx="5"/>
          </p:nvPr>
        </p:nvSpPr>
        <p:spPr/>
        <p:txBody>
          <a:bodyPr/>
          <a:lstStyle/>
          <a:p>
            <a:fld id="{911D26B1-D51C-466D-AB2C-283E89B7D8DA}" type="slidenum">
              <a:rPr lang="en-US" smtClean="0"/>
              <a:t>27</a:t>
            </a:fld>
            <a:endParaRPr lang="en-US"/>
          </a:p>
        </p:txBody>
      </p:sp>
    </p:spTree>
    <p:extLst>
      <p:ext uri="{BB962C8B-B14F-4D97-AF65-F5344CB8AC3E}">
        <p14:creationId xmlns:p14="http://schemas.microsoft.com/office/powerpoint/2010/main" val="37269646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AB0949-72C4-97CA-0278-3B3C15B25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CB068-7151-315C-7233-541087799F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631EBA-D6FC-173C-AA11-4BC78BAD73D6}"/>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679C14B1-2BAB-013E-46DB-640BC4153ECF}"/>
              </a:ext>
            </a:extLst>
          </p:cNvPr>
          <p:cNvSpPr>
            <a:spLocks noGrp="1"/>
          </p:cNvSpPr>
          <p:nvPr>
            <p:ph type="sldNum" sz="quarter" idx="5"/>
          </p:nvPr>
        </p:nvSpPr>
        <p:spPr/>
        <p:txBody>
          <a:bodyPr/>
          <a:lstStyle/>
          <a:p>
            <a:fld id="{911D26B1-D51C-466D-AB2C-283E89B7D8DA}" type="slidenum">
              <a:rPr lang="en-US" smtClean="0"/>
              <a:t>28</a:t>
            </a:fld>
            <a:endParaRPr lang="en-US"/>
          </a:p>
        </p:txBody>
      </p:sp>
    </p:spTree>
    <p:extLst>
      <p:ext uri="{BB962C8B-B14F-4D97-AF65-F5344CB8AC3E}">
        <p14:creationId xmlns:p14="http://schemas.microsoft.com/office/powerpoint/2010/main" val="4343505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71DB7-C562-043C-2F6C-21C8D7AF79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54B0E5-934A-F84B-9904-AE76507C6C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1CA3B3-839D-E152-9658-2CF15DEFCEB2}"/>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AD7C24D3-6334-F2D4-3D87-C9B144EF784F}"/>
              </a:ext>
            </a:extLst>
          </p:cNvPr>
          <p:cNvSpPr>
            <a:spLocks noGrp="1"/>
          </p:cNvSpPr>
          <p:nvPr>
            <p:ph type="sldNum" sz="quarter" idx="5"/>
          </p:nvPr>
        </p:nvSpPr>
        <p:spPr/>
        <p:txBody>
          <a:bodyPr/>
          <a:lstStyle/>
          <a:p>
            <a:fld id="{911D26B1-D51C-466D-AB2C-283E89B7D8DA}" type="slidenum">
              <a:rPr lang="en-US" smtClean="0"/>
              <a:t>29</a:t>
            </a:fld>
            <a:endParaRPr lang="en-US"/>
          </a:p>
        </p:txBody>
      </p:sp>
    </p:spTree>
    <p:extLst>
      <p:ext uri="{BB962C8B-B14F-4D97-AF65-F5344CB8AC3E}">
        <p14:creationId xmlns:p14="http://schemas.microsoft.com/office/powerpoint/2010/main" val="256498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EA2E6-E0F2-6747-21AF-1719FE13A6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C3E1B70-C2DC-7804-34CD-27B11AEB02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707AEC-363B-6018-678F-D90BF72792C5}"/>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A55B9B1D-4B6E-8795-AE68-F62CB052B7D6}"/>
              </a:ext>
            </a:extLst>
          </p:cNvPr>
          <p:cNvSpPr>
            <a:spLocks noGrp="1"/>
          </p:cNvSpPr>
          <p:nvPr>
            <p:ph type="sldNum" sz="quarter" idx="5"/>
          </p:nvPr>
        </p:nvSpPr>
        <p:spPr/>
        <p:txBody>
          <a:bodyPr/>
          <a:lstStyle/>
          <a:p>
            <a:fld id="{911D26B1-D51C-466D-AB2C-283E89B7D8DA}" type="slidenum">
              <a:rPr lang="en-US" smtClean="0"/>
              <a:t>3</a:t>
            </a:fld>
            <a:endParaRPr lang="en-US"/>
          </a:p>
        </p:txBody>
      </p:sp>
    </p:spTree>
    <p:extLst>
      <p:ext uri="{BB962C8B-B14F-4D97-AF65-F5344CB8AC3E}">
        <p14:creationId xmlns:p14="http://schemas.microsoft.com/office/powerpoint/2010/main" val="1629643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2878F-C409-9206-E4DD-3B6D71214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E9F99D-BF06-C1F4-DCF9-8848907726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C6C27E-9CC4-2CFB-99E6-771C208ADE8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1C66C6E6-C49C-E763-15D2-DED357F217FD}"/>
              </a:ext>
            </a:extLst>
          </p:cNvPr>
          <p:cNvSpPr>
            <a:spLocks noGrp="1"/>
          </p:cNvSpPr>
          <p:nvPr>
            <p:ph type="sldNum" sz="quarter" idx="5"/>
          </p:nvPr>
        </p:nvSpPr>
        <p:spPr/>
        <p:txBody>
          <a:bodyPr/>
          <a:lstStyle/>
          <a:p>
            <a:fld id="{911D26B1-D51C-466D-AB2C-283E89B7D8DA}" type="slidenum">
              <a:rPr lang="en-US" smtClean="0"/>
              <a:t>30</a:t>
            </a:fld>
            <a:endParaRPr lang="en-US"/>
          </a:p>
        </p:txBody>
      </p:sp>
    </p:spTree>
    <p:extLst>
      <p:ext uri="{BB962C8B-B14F-4D97-AF65-F5344CB8AC3E}">
        <p14:creationId xmlns:p14="http://schemas.microsoft.com/office/powerpoint/2010/main" val="11920730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911D26B1-D51C-466D-AB2C-283E89B7D8DA}" type="slidenum">
              <a:rPr lang="en-US" smtClean="0"/>
              <a:t>31</a:t>
            </a:fld>
            <a:endParaRPr lang="en-US"/>
          </a:p>
        </p:txBody>
      </p:sp>
    </p:spTree>
    <p:extLst>
      <p:ext uri="{BB962C8B-B14F-4D97-AF65-F5344CB8AC3E}">
        <p14:creationId xmlns:p14="http://schemas.microsoft.com/office/powerpoint/2010/main" val="1103588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703CE-60BB-FC9D-0E9F-7B950854F9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31C489-FBB5-3FF1-B453-EDFBBB0DD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7147C-53ED-444B-A5EB-2A53FAF231B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305E094-1C3C-BC40-C2CD-2CE9EF8C3A91}"/>
              </a:ext>
            </a:extLst>
          </p:cNvPr>
          <p:cNvSpPr>
            <a:spLocks noGrp="1"/>
          </p:cNvSpPr>
          <p:nvPr>
            <p:ph type="sldNum" sz="quarter" idx="5"/>
          </p:nvPr>
        </p:nvSpPr>
        <p:spPr/>
        <p:txBody>
          <a:bodyPr/>
          <a:lstStyle/>
          <a:p>
            <a:fld id="{911D26B1-D51C-466D-AB2C-283E89B7D8DA}" type="slidenum">
              <a:rPr lang="en-US" smtClean="0"/>
              <a:t>32</a:t>
            </a:fld>
            <a:endParaRPr lang="en-US"/>
          </a:p>
        </p:txBody>
      </p:sp>
    </p:spTree>
    <p:extLst>
      <p:ext uri="{BB962C8B-B14F-4D97-AF65-F5344CB8AC3E}">
        <p14:creationId xmlns:p14="http://schemas.microsoft.com/office/powerpoint/2010/main" val="24456218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D1B99C-E8EA-82FE-55E0-902CF4FFED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CF1414-C59A-0105-3881-D863244552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D6964D-7FD0-C8E7-422D-3CA67FCE96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35472518-7F5E-704F-43A2-6EFCFD393296}"/>
              </a:ext>
            </a:extLst>
          </p:cNvPr>
          <p:cNvSpPr>
            <a:spLocks noGrp="1"/>
          </p:cNvSpPr>
          <p:nvPr>
            <p:ph type="sldNum" sz="quarter" idx="5"/>
          </p:nvPr>
        </p:nvSpPr>
        <p:spPr/>
        <p:txBody>
          <a:bodyPr/>
          <a:lstStyle/>
          <a:p>
            <a:fld id="{911D26B1-D51C-466D-AB2C-283E89B7D8DA}" type="slidenum">
              <a:rPr lang="en-US" smtClean="0"/>
              <a:t>33</a:t>
            </a:fld>
            <a:endParaRPr lang="en-US"/>
          </a:p>
        </p:txBody>
      </p:sp>
    </p:spTree>
    <p:extLst>
      <p:ext uri="{BB962C8B-B14F-4D97-AF65-F5344CB8AC3E}">
        <p14:creationId xmlns:p14="http://schemas.microsoft.com/office/powerpoint/2010/main" val="28036297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CD790-D316-6C7F-D506-8543C2BA7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E3A397-2791-FB74-3D9B-824066BF13E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AE04C1-46A7-1D1A-692A-98325260764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944572A-FE16-9373-556B-AAE609902927}"/>
              </a:ext>
            </a:extLst>
          </p:cNvPr>
          <p:cNvSpPr>
            <a:spLocks noGrp="1"/>
          </p:cNvSpPr>
          <p:nvPr>
            <p:ph type="sldNum" sz="quarter" idx="5"/>
          </p:nvPr>
        </p:nvSpPr>
        <p:spPr/>
        <p:txBody>
          <a:bodyPr/>
          <a:lstStyle/>
          <a:p>
            <a:fld id="{911D26B1-D51C-466D-AB2C-283E89B7D8DA}" type="slidenum">
              <a:rPr lang="en-US" smtClean="0"/>
              <a:t>34</a:t>
            </a:fld>
            <a:endParaRPr lang="en-US"/>
          </a:p>
        </p:txBody>
      </p:sp>
    </p:spTree>
    <p:extLst>
      <p:ext uri="{BB962C8B-B14F-4D97-AF65-F5344CB8AC3E}">
        <p14:creationId xmlns:p14="http://schemas.microsoft.com/office/powerpoint/2010/main" val="20340248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F163D-49F9-CADE-C478-52414FF1E3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3B0BCB9-53F2-5337-1F2D-19EA3A6876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DC3DD3-CE80-E6C4-398E-2E5DA1CDBD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FEC8BE-5845-4311-3BC1-25AABECE1F1A}"/>
              </a:ext>
            </a:extLst>
          </p:cNvPr>
          <p:cNvSpPr>
            <a:spLocks noGrp="1"/>
          </p:cNvSpPr>
          <p:nvPr>
            <p:ph type="sldNum" sz="quarter" idx="5"/>
          </p:nvPr>
        </p:nvSpPr>
        <p:spPr/>
        <p:txBody>
          <a:bodyPr/>
          <a:lstStyle/>
          <a:p>
            <a:fld id="{911D26B1-D51C-466D-AB2C-283E89B7D8DA}" type="slidenum">
              <a:rPr lang="en-US" smtClean="0"/>
              <a:t>35</a:t>
            </a:fld>
            <a:endParaRPr lang="en-US"/>
          </a:p>
        </p:txBody>
      </p:sp>
    </p:spTree>
    <p:extLst>
      <p:ext uri="{BB962C8B-B14F-4D97-AF65-F5344CB8AC3E}">
        <p14:creationId xmlns:p14="http://schemas.microsoft.com/office/powerpoint/2010/main" val="7211278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B2954-249E-6BCA-90D9-75BCC7AA27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D4EB82-505E-4548-635C-C9B8A2AA0D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90D841-46B4-F679-A92C-8F9EAB0DA91E}"/>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2D2049DF-ACA7-C9A5-CF07-3ED77EE1B945}"/>
              </a:ext>
            </a:extLst>
          </p:cNvPr>
          <p:cNvSpPr>
            <a:spLocks noGrp="1"/>
          </p:cNvSpPr>
          <p:nvPr>
            <p:ph type="sldNum" sz="quarter" idx="5"/>
          </p:nvPr>
        </p:nvSpPr>
        <p:spPr/>
        <p:txBody>
          <a:bodyPr/>
          <a:lstStyle/>
          <a:p>
            <a:fld id="{911D26B1-D51C-466D-AB2C-283E89B7D8DA}" type="slidenum">
              <a:rPr lang="en-US" smtClean="0"/>
              <a:t>36</a:t>
            </a:fld>
            <a:endParaRPr lang="en-US"/>
          </a:p>
        </p:txBody>
      </p:sp>
    </p:spTree>
    <p:extLst>
      <p:ext uri="{BB962C8B-B14F-4D97-AF65-F5344CB8AC3E}">
        <p14:creationId xmlns:p14="http://schemas.microsoft.com/office/powerpoint/2010/main" val="42772884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B28EA8-090D-C5B5-8D62-9EA40927B8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639119-4D84-B3AD-110C-FA259DAC4F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95C6EE-671D-FC33-4BCF-D2D242CA119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C68AE46B-B88D-7982-E7A9-5275E44F7270}"/>
              </a:ext>
            </a:extLst>
          </p:cNvPr>
          <p:cNvSpPr>
            <a:spLocks noGrp="1"/>
          </p:cNvSpPr>
          <p:nvPr>
            <p:ph type="sldNum" sz="quarter" idx="5"/>
          </p:nvPr>
        </p:nvSpPr>
        <p:spPr/>
        <p:txBody>
          <a:bodyPr/>
          <a:lstStyle/>
          <a:p>
            <a:fld id="{911D26B1-D51C-466D-AB2C-283E89B7D8DA}" type="slidenum">
              <a:rPr lang="en-US" smtClean="0"/>
              <a:t>37</a:t>
            </a:fld>
            <a:endParaRPr lang="en-US"/>
          </a:p>
        </p:txBody>
      </p:sp>
    </p:spTree>
    <p:extLst>
      <p:ext uri="{BB962C8B-B14F-4D97-AF65-F5344CB8AC3E}">
        <p14:creationId xmlns:p14="http://schemas.microsoft.com/office/powerpoint/2010/main" val="40081676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1D26B1-D51C-466D-AB2C-283E89B7D8DA}" type="slidenum">
              <a:rPr lang="en-US" smtClean="0"/>
              <a:t>38</a:t>
            </a:fld>
            <a:endParaRPr lang="en-US"/>
          </a:p>
        </p:txBody>
      </p:sp>
    </p:spTree>
    <p:extLst>
      <p:ext uri="{BB962C8B-B14F-4D97-AF65-F5344CB8AC3E}">
        <p14:creationId xmlns:p14="http://schemas.microsoft.com/office/powerpoint/2010/main" val="2184892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60D01-335B-555D-6AF0-195F4E2F94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B567D-3B3D-A7EC-BA8A-7F2AE7B26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8FC6F0-5B25-F97E-87BF-99A6B9E37545}"/>
              </a:ext>
            </a:extLst>
          </p:cNvPr>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834EC067-6DF9-AAA5-1F74-899E61944FFD}"/>
              </a:ext>
            </a:extLst>
          </p:cNvPr>
          <p:cNvSpPr>
            <a:spLocks noGrp="1"/>
          </p:cNvSpPr>
          <p:nvPr>
            <p:ph type="sldNum" sz="quarter" idx="5"/>
          </p:nvPr>
        </p:nvSpPr>
        <p:spPr/>
        <p:txBody>
          <a:bodyPr/>
          <a:lstStyle/>
          <a:p>
            <a:fld id="{911D26B1-D51C-466D-AB2C-283E89B7D8DA}" type="slidenum">
              <a:rPr lang="en-US" smtClean="0"/>
              <a:t>4</a:t>
            </a:fld>
            <a:endParaRPr lang="en-US"/>
          </a:p>
        </p:txBody>
      </p:sp>
    </p:spTree>
    <p:extLst>
      <p:ext uri="{BB962C8B-B14F-4D97-AF65-F5344CB8AC3E}">
        <p14:creationId xmlns:p14="http://schemas.microsoft.com/office/powerpoint/2010/main" val="302673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AE0B9-4E51-D8E2-9D0B-7D19604AD4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FB2A90-CC4C-178F-F359-F2D949E78D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B8B85B-A7AE-9FEC-744F-23F1DB0B3207}"/>
              </a:ext>
            </a:extLst>
          </p:cNvPr>
          <p:cNvSpPr>
            <a:spLocks noGrp="1"/>
          </p:cNvSpPr>
          <p:nvPr>
            <p:ph type="body" idx="1"/>
          </p:nvPr>
        </p:nvSpPr>
        <p:spPr/>
        <p:txBody>
          <a:bodyPr/>
          <a:lstStyle/>
          <a:p>
            <a:endParaRPr lang="en-US" b="1" dirty="0"/>
          </a:p>
        </p:txBody>
      </p:sp>
      <p:sp>
        <p:nvSpPr>
          <p:cNvPr id="4" name="Slide Number Placeholder 3">
            <a:extLst>
              <a:ext uri="{FF2B5EF4-FFF2-40B4-BE49-F238E27FC236}">
                <a16:creationId xmlns:a16="http://schemas.microsoft.com/office/drawing/2014/main" id="{947629C4-7058-F889-7E1C-2596F1A0D7D5}"/>
              </a:ext>
            </a:extLst>
          </p:cNvPr>
          <p:cNvSpPr>
            <a:spLocks noGrp="1"/>
          </p:cNvSpPr>
          <p:nvPr>
            <p:ph type="sldNum" sz="quarter" idx="5"/>
          </p:nvPr>
        </p:nvSpPr>
        <p:spPr/>
        <p:txBody>
          <a:bodyPr/>
          <a:lstStyle/>
          <a:p>
            <a:fld id="{911D26B1-D51C-466D-AB2C-283E89B7D8DA}" type="slidenum">
              <a:rPr lang="en-US" smtClean="0"/>
              <a:t>5</a:t>
            </a:fld>
            <a:endParaRPr lang="en-US"/>
          </a:p>
        </p:txBody>
      </p:sp>
    </p:spTree>
    <p:extLst>
      <p:ext uri="{BB962C8B-B14F-4D97-AF65-F5344CB8AC3E}">
        <p14:creationId xmlns:p14="http://schemas.microsoft.com/office/powerpoint/2010/main" val="202908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CEF6C-0783-286B-A58B-66047674FF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2DBD2A-1428-F357-24C5-5E73B1DF4BB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8E1A58-C6BE-9F08-4C46-0A8E06E8B92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97B96183-3A1F-AEC1-01F3-DB94620DAD35}"/>
              </a:ext>
            </a:extLst>
          </p:cNvPr>
          <p:cNvSpPr>
            <a:spLocks noGrp="1"/>
          </p:cNvSpPr>
          <p:nvPr>
            <p:ph type="sldNum" sz="quarter" idx="5"/>
          </p:nvPr>
        </p:nvSpPr>
        <p:spPr/>
        <p:txBody>
          <a:bodyPr/>
          <a:lstStyle/>
          <a:p>
            <a:fld id="{911D26B1-D51C-466D-AB2C-283E89B7D8DA}" type="slidenum">
              <a:rPr lang="en-US" smtClean="0"/>
              <a:t>6</a:t>
            </a:fld>
            <a:endParaRPr lang="en-US"/>
          </a:p>
        </p:txBody>
      </p:sp>
    </p:spTree>
    <p:extLst>
      <p:ext uri="{BB962C8B-B14F-4D97-AF65-F5344CB8AC3E}">
        <p14:creationId xmlns:p14="http://schemas.microsoft.com/office/powerpoint/2010/main" val="28493813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8C278-868D-C3BF-E2C8-4CD012B08B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C8220D-F843-49AC-C158-B3D2731169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F8497F-2157-67DC-E22D-B0CEC39E5E7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D5A1342-C103-0654-2F0E-C6E343B50C88}"/>
              </a:ext>
            </a:extLst>
          </p:cNvPr>
          <p:cNvSpPr>
            <a:spLocks noGrp="1"/>
          </p:cNvSpPr>
          <p:nvPr>
            <p:ph type="sldNum" sz="quarter" idx="5"/>
          </p:nvPr>
        </p:nvSpPr>
        <p:spPr/>
        <p:txBody>
          <a:bodyPr/>
          <a:lstStyle/>
          <a:p>
            <a:fld id="{911D26B1-D51C-466D-AB2C-283E89B7D8DA}" type="slidenum">
              <a:rPr lang="en-US" smtClean="0"/>
              <a:t>7</a:t>
            </a:fld>
            <a:endParaRPr lang="en-US"/>
          </a:p>
        </p:txBody>
      </p:sp>
    </p:spTree>
    <p:extLst>
      <p:ext uri="{BB962C8B-B14F-4D97-AF65-F5344CB8AC3E}">
        <p14:creationId xmlns:p14="http://schemas.microsoft.com/office/powerpoint/2010/main" val="2877991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D6247-F98A-8116-4DF4-7BDCEACD41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A3DEAE-4659-ADA5-1F1B-A5FFAA451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7FE7A-AB29-D4B3-D038-5043A2D3550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B5CF71DB-385D-77D4-C7D2-392B5C44DDAD}"/>
              </a:ext>
            </a:extLst>
          </p:cNvPr>
          <p:cNvSpPr>
            <a:spLocks noGrp="1"/>
          </p:cNvSpPr>
          <p:nvPr>
            <p:ph type="sldNum" sz="quarter" idx="5"/>
          </p:nvPr>
        </p:nvSpPr>
        <p:spPr/>
        <p:txBody>
          <a:bodyPr/>
          <a:lstStyle/>
          <a:p>
            <a:fld id="{911D26B1-D51C-466D-AB2C-283E89B7D8DA}" type="slidenum">
              <a:rPr lang="en-US" smtClean="0"/>
              <a:t>8</a:t>
            </a:fld>
            <a:endParaRPr lang="en-US"/>
          </a:p>
        </p:txBody>
      </p:sp>
    </p:spTree>
    <p:extLst>
      <p:ext uri="{BB962C8B-B14F-4D97-AF65-F5344CB8AC3E}">
        <p14:creationId xmlns:p14="http://schemas.microsoft.com/office/powerpoint/2010/main" val="1045650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3133A7-5157-84EA-0BC6-071496F82B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C0CBB63-FB14-DC87-8F57-4F0ED758F0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8A8F6-88E6-DB1E-4438-75AB5FE34E6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0777E65E-6ACC-8572-A22C-254740119220}"/>
              </a:ext>
            </a:extLst>
          </p:cNvPr>
          <p:cNvSpPr>
            <a:spLocks noGrp="1"/>
          </p:cNvSpPr>
          <p:nvPr>
            <p:ph type="sldNum" sz="quarter" idx="5"/>
          </p:nvPr>
        </p:nvSpPr>
        <p:spPr/>
        <p:txBody>
          <a:bodyPr/>
          <a:lstStyle/>
          <a:p>
            <a:fld id="{911D26B1-D51C-466D-AB2C-283E89B7D8DA}" type="slidenum">
              <a:rPr lang="en-US" smtClean="0"/>
              <a:t>9</a:t>
            </a:fld>
            <a:endParaRPr lang="en-US"/>
          </a:p>
        </p:txBody>
      </p:sp>
    </p:spTree>
    <p:extLst>
      <p:ext uri="{BB962C8B-B14F-4D97-AF65-F5344CB8AC3E}">
        <p14:creationId xmlns:p14="http://schemas.microsoft.com/office/powerpoint/2010/main" val="1472127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F5C92-38C3-B544-FC9F-ED75238DAE5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1FA26B-8804-E825-5605-34513D50FAE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995F54-9E99-0633-5B92-CD47D1AD8EB0}"/>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7D6B306B-7315-69C1-A699-CCA72E6CC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7F63FC-01C4-11D1-B9CE-8BF4D910E842}"/>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3261996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68671-6343-6603-E0D4-27E21D33CB2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B2E9DEA-E395-6F56-7927-A8C69CEB93F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88590A-EBF0-FE11-6A85-728A44A10D87}"/>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DF0E16FA-F7FE-B12D-24AF-7582F7CAA1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AF0314E-5CBF-B71B-6835-0775729CB4CF}"/>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892216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8FEB15-2E36-F1D8-D8B8-0B384B3A2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D4CA789-F297-2FB8-7408-1CFD024538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FE62A3-54FB-BEB5-0131-F34A344C5124}"/>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5F7C4684-D566-5C46-2BD1-168B714036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3535A7-5929-2EDC-D07B-970D436CE51D}"/>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188648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09CC6-179B-41CA-A07B-AD9B4D9C34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D2D2A9B-96E2-3839-ECB9-64990918A25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638CB-74A5-2AFD-8B48-2AEF7550AEDD}"/>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201B4937-E914-0124-44B2-BF4C901CFB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E7822-A744-ED0C-89AE-2DC5B5CF62C1}"/>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2292265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C2EFB-7B7A-E4C3-6EBC-7C6B4A44C2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57ACA6-2146-B87E-58DF-BD3A93304FA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54F88AA-4E19-CEDF-537C-3AF00D0D3D0C}"/>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AE0D2DCD-FA60-DFFC-36F7-B18467B99A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FE7217-D967-EB7C-53D3-CC4037A24BA8}"/>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17538644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90759-EC40-9A75-A4C5-FA596E8A39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D00876-C577-8C52-0096-EEAF60D0B4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5424B6-B6D6-9851-C260-DED2B0455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AB92A10-F000-1BE2-E68D-F365754EADF3}"/>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6" name="Footer Placeholder 5">
            <a:extLst>
              <a:ext uri="{FF2B5EF4-FFF2-40B4-BE49-F238E27FC236}">
                <a16:creationId xmlns:a16="http://schemas.microsoft.com/office/drawing/2014/main" id="{DF47DF02-35F6-9328-BB17-9C418DB2C1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04B431-26E0-F4E6-40EB-91DECB073242}"/>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383751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1CE97-F465-D468-4306-BFD568262B8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27F2349-F298-E87A-E550-46275E2191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D643F1E-4D14-E97F-E3A8-19986110D9A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827C79-0845-CF99-7364-31C8E73B7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428FEE-7B75-1FA0-092C-DF22245FC7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E76D69-DAB3-1E8A-CFD4-01DE1CFA568F}"/>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8" name="Footer Placeholder 7">
            <a:extLst>
              <a:ext uri="{FF2B5EF4-FFF2-40B4-BE49-F238E27FC236}">
                <a16:creationId xmlns:a16="http://schemas.microsoft.com/office/drawing/2014/main" id="{1A93E549-FE2D-E928-4B31-3C9CC646130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FC1532-FF39-DF76-5F86-4A85D914B515}"/>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4089627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26992-A9C5-A8E6-28B4-7968F981369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9A43383-5605-3262-BABB-63854BD9F61F}"/>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4" name="Footer Placeholder 3">
            <a:extLst>
              <a:ext uri="{FF2B5EF4-FFF2-40B4-BE49-F238E27FC236}">
                <a16:creationId xmlns:a16="http://schemas.microsoft.com/office/drawing/2014/main" id="{30F7D723-C24D-BDBB-41EE-0115161696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7D4EE8-7186-BBB1-1A0A-1FCC4EAB6BFA}"/>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3373152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48FB50-690F-A776-B308-79FD0E148E64}"/>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3" name="Footer Placeholder 2">
            <a:extLst>
              <a:ext uri="{FF2B5EF4-FFF2-40B4-BE49-F238E27FC236}">
                <a16:creationId xmlns:a16="http://schemas.microsoft.com/office/drawing/2014/main" id="{647217D1-FAAD-998B-4C98-F8DE65AFE81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AD278-FDAF-F0E7-BA33-03B997C8E47A}"/>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3237142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DF244-A9F4-D619-1E09-88830BAB0B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E5DB04-1BA0-7C5D-7417-86F4BD1AC87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CB4808-1A3A-1EFB-0A30-34FF53C04E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4587D0F-BBF6-8D1E-400A-E67147344EA0}"/>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6" name="Footer Placeholder 5">
            <a:extLst>
              <a:ext uri="{FF2B5EF4-FFF2-40B4-BE49-F238E27FC236}">
                <a16:creationId xmlns:a16="http://schemas.microsoft.com/office/drawing/2014/main" id="{7FA8FC19-098B-69D5-67E0-92E0934B89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BC685A-2CA4-FFB1-850C-A669737B36A0}"/>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31608744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8C0A-1C08-99BE-6A12-3C7E4FD762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B80BA3-BDF6-3E4B-E63C-DCED51463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DC309E6-2C3E-5DB2-3753-EA75D08125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20B88C-37B6-79F0-3E3B-B48EB1F64FD8}"/>
              </a:ext>
            </a:extLst>
          </p:cNvPr>
          <p:cNvSpPr>
            <a:spLocks noGrp="1"/>
          </p:cNvSpPr>
          <p:nvPr>
            <p:ph type="dt" sz="half" idx="10"/>
          </p:nvPr>
        </p:nvSpPr>
        <p:spPr/>
        <p:txBody>
          <a:bodyPr/>
          <a:lstStyle/>
          <a:p>
            <a:fld id="{24ED55F4-9469-4388-B425-C4633B443E7B}" type="datetimeFigureOut">
              <a:rPr lang="en-US" smtClean="0"/>
              <a:t>4/14/2026</a:t>
            </a:fld>
            <a:endParaRPr lang="en-US"/>
          </a:p>
        </p:txBody>
      </p:sp>
      <p:sp>
        <p:nvSpPr>
          <p:cNvPr id="6" name="Footer Placeholder 5">
            <a:extLst>
              <a:ext uri="{FF2B5EF4-FFF2-40B4-BE49-F238E27FC236}">
                <a16:creationId xmlns:a16="http://schemas.microsoft.com/office/drawing/2014/main" id="{FB366768-CD24-5D8B-60FD-BDD1EF387F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095A85-F3A4-EE0C-57FF-23CD7F10F4FA}"/>
              </a:ext>
            </a:extLst>
          </p:cNvPr>
          <p:cNvSpPr>
            <a:spLocks noGrp="1"/>
          </p:cNvSpPr>
          <p:nvPr>
            <p:ph type="sldNum" sz="quarter" idx="12"/>
          </p:nvPr>
        </p:nvSpPr>
        <p:spPr/>
        <p:txBody>
          <a:bodyPr/>
          <a:lstStyle/>
          <a:p>
            <a:fld id="{A2BEC1AD-E649-4838-BE33-B8604EA1E6E6}" type="slidenum">
              <a:rPr lang="en-US" smtClean="0"/>
              <a:t>‹#›</a:t>
            </a:fld>
            <a:endParaRPr lang="en-US"/>
          </a:p>
        </p:txBody>
      </p:sp>
    </p:spTree>
    <p:extLst>
      <p:ext uri="{BB962C8B-B14F-4D97-AF65-F5344CB8AC3E}">
        <p14:creationId xmlns:p14="http://schemas.microsoft.com/office/powerpoint/2010/main" val="112702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6357FBC-E06B-8794-6737-253E173DB34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B7F450-68C9-FC26-52F9-3A6C8672CF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99A3E-B2AD-758A-9A9D-B88EA053F96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ED55F4-9469-4388-B425-C4633B443E7B}" type="datetimeFigureOut">
              <a:rPr lang="en-US" smtClean="0"/>
              <a:t>4/14/2026</a:t>
            </a:fld>
            <a:endParaRPr lang="en-US"/>
          </a:p>
        </p:txBody>
      </p:sp>
      <p:sp>
        <p:nvSpPr>
          <p:cNvPr id="5" name="Footer Placeholder 4">
            <a:extLst>
              <a:ext uri="{FF2B5EF4-FFF2-40B4-BE49-F238E27FC236}">
                <a16:creationId xmlns:a16="http://schemas.microsoft.com/office/drawing/2014/main" id="{9C6844B9-E5A4-1DC7-D3E6-74BE1C31D5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6B00BFF-5CD9-E134-4FD2-E2E239B09E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BEC1AD-E649-4838-BE33-B8604EA1E6E6}" type="slidenum">
              <a:rPr lang="en-US" smtClean="0"/>
              <a:t>‹#›</a:t>
            </a:fld>
            <a:endParaRPr lang="en-US"/>
          </a:p>
        </p:txBody>
      </p:sp>
    </p:spTree>
    <p:extLst>
      <p:ext uri="{BB962C8B-B14F-4D97-AF65-F5344CB8AC3E}">
        <p14:creationId xmlns:p14="http://schemas.microsoft.com/office/powerpoint/2010/main" val="1148886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hyperlink" Target="https://www.frontiersin.org/articles/10.3389/fpubh.2020.608958/full" TargetMode="External"/><Relationship Id="rId4" Type="http://schemas.openxmlformats.org/officeDocument/2006/relationships/image" Target="../media/image21.jp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mailto:admin@biaks.org"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hyperlink" Target="mailto:susan.segelquist2@ks.gov"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hyperlink" Target="mailto:Susan.Segelquist2@ks.gov"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3C2BA8-F1B9-B976-B874-7290DA44FCD0}"/>
              </a:ext>
            </a:extLst>
          </p:cNvPr>
          <p:cNvSpPr/>
          <p:nvPr/>
        </p:nvSpPr>
        <p:spPr>
          <a:xfrm>
            <a:off x="4114800" y="0"/>
            <a:ext cx="8077200" cy="6857999"/>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Logo&#10;&#10;Description automatically generated">
            <a:extLst>
              <a:ext uri="{FF2B5EF4-FFF2-40B4-BE49-F238E27FC236}">
                <a16:creationId xmlns:a16="http://schemas.microsoft.com/office/drawing/2014/main" id="{B2909841-6E05-6399-AD1A-3DD15042EF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8291" y="5139712"/>
            <a:ext cx="2078219" cy="1390767"/>
          </a:xfrm>
          <a:prstGeom prst="rect">
            <a:avLst/>
          </a:prstGeom>
        </p:spPr>
      </p:pic>
      <p:sp>
        <p:nvSpPr>
          <p:cNvPr id="4" name="Rectangle 3">
            <a:extLst>
              <a:ext uri="{FF2B5EF4-FFF2-40B4-BE49-F238E27FC236}">
                <a16:creationId xmlns:a16="http://schemas.microsoft.com/office/drawing/2014/main" id="{930BD679-6852-D6EB-C9D8-A7B6F614B424}"/>
              </a:ext>
            </a:extLst>
          </p:cNvPr>
          <p:cNvSpPr/>
          <p:nvPr/>
        </p:nvSpPr>
        <p:spPr>
          <a:xfrm>
            <a:off x="0" y="2683644"/>
            <a:ext cx="6011694" cy="1225204"/>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TextBox 6">
            <a:extLst>
              <a:ext uri="{FF2B5EF4-FFF2-40B4-BE49-F238E27FC236}">
                <a16:creationId xmlns:a16="http://schemas.microsoft.com/office/drawing/2014/main" id="{83FDB94E-2FA3-0584-9CC9-1CC8EE742C54}"/>
              </a:ext>
            </a:extLst>
          </p:cNvPr>
          <p:cNvSpPr txBox="1"/>
          <p:nvPr/>
        </p:nvSpPr>
        <p:spPr>
          <a:xfrm>
            <a:off x="228600" y="2757637"/>
            <a:ext cx="6981552" cy="1077218"/>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dirty="0">
                <a:solidFill>
                  <a:srgbClr val="F9B827"/>
                </a:solidFill>
              </a:rPr>
              <a:t>Evolving Landscape of Brain Injury Services and State-funded Initiatives </a:t>
            </a:r>
            <a:endParaRPr lang="en-US" sz="3200" b="1" dirty="0">
              <a:solidFill>
                <a:srgbClr val="F9B827"/>
              </a:solidFill>
            </a:endParaRPr>
          </a:p>
        </p:txBody>
      </p:sp>
      <p:pic>
        <p:nvPicPr>
          <p:cNvPr id="7" name="Picture 6" descr="A picture containing text, grass&#10;&#10;Description automatically generated">
            <a:extLst>
              <a:ext uri="{FF2B5EF4-FFF2-40B4-BE49-F238E27FC236}">
                <a16:creationId xmlns:a16="http://schemas.microsoft.com/office/drawing/2014/main" id="{A8AB6F1A-E922-4E80-F0FF-7A604A92A284}"/>
              </a:ext>
            </a:extLst>
          </p:cNvPr>
          <p:cNvPicPr>
            <a:picLocks noChangeAspect="1"/>
          </p:cNvPicPr>
          <p:nvPr/>
        </p:nvPicPr>
        <p:blipFill>
          <a:blip r:embed="rId4"/>
          <a:stretch>
            <a:fillRect/>
          </a:stretch>
        </p:blipFill>
        <p:spPr>
          <a:xfrm>
            <a:off x="6437560" y="1517585"/>
            <a:ext cx="3431680" cy="3429000"/>
          </a:xfrm>
          <a:prstGeom prst="rect">
            <a:avLst/>
          </a:prstGeom>
        </p:spPr>
      </p:pic>
      <p:sp>
        <p:nvSpPr>
          <p:cNvPr id="8" name="TextBox 11">
            <a:extLst>
              <a:ext uri="{FF2B5EF4-FFF2-40B4-BE49-F238E27FC236}">
                <a16:creationId xmlns:a16="http://schemas.microsoft.com/office/drawing/2014/main" id="{AC882916-E47F-3E55-AEB8-95D8BE561AE8}"/>
              </a:ext>
            </a:extLst>
          </p:cNvPr>
          <p:cNvSpPr txBox="1"/>
          <p:nvPr/>
        </p:nvSpPr>
        <p:spPr>
          <a:xfrm>
            <a:off x="5452188" y="5135340"/>
            <a:ext cx="5402425" cy="156966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9600" spc="600" dirty="0">
                <a:solidFill>
                  <a:srgbClr val="F9B827"/>
                </a:solidFill>
                <a:latin typeface="Franklin Gothic Medium Cond" panose="020B0606030402020204" pitchFamily="34" charset="0"/>
              </a:rPr>
              <a:t>KANSAS</a:t>
            </a:r>
          </a:p>
        </p:txBody>
      </p:sp>
      <p:pic>
        <p:nvPicPr>
          <p:cNvPr id="9" name="Picture 8" descr="A yellow flower with a black background&#10;&#10;Description automatically generated with low confidence">
            <a:extLst>
              <a:ext uri="{FF2B5EF4-FFF2-40B4-BE49-F238E27FC236}">
                <a16:creationId xmlns:a16="http://schemas.microsoft.com/office/drawing/2014/main" id="{D11DFD07-17D5-D498-3AB0-05C927678DB3}"/>
              </a:ext>
            </a:extLst>
          </p:cNvPr>
          <p:cNvPicPr>
            <a:picLocks noChangeAspect="1"/>
          </p:cNvPicPr>
          <p:nvPr/>
        </p:nvPicPr>
        <p:blipFill>
          <a:blip r:embed="rId5"/>
          <a:stretch>
            <a:fillRect/>
          </a:stretch>
        </p:blipFill>
        <p:spPr>
          <a:xfrm>
            <a:off x="7210152" y="154361"/>
            <a:ext cx="1886497" cy="1297910"/>
          </a:xfrm>
          <a:prstGeom prst="rect">
            <a:avLst/>
          </a:prstGeom>
        </p:spPr>
      </p:pic>
      <p:sp>
        <p:nvSpPr>
          <p:cNvPr id="10" name="TextBox 9">
            <a:extLst>
              <a:ext uri="{FF2B5EF4-FFF2-40B4-BE49-F238E27FC236}">
                <a16:creationId xmlns:a16="http://schemas.microsoft.com/office/drawing/2014/main" id="{F15A7B22-3965-9F55-2FF3-B0F77EF159BD}"/>
              </a:ext>
            </a:extLst>
          </p:cNvPr>
          <p:cNvSpPr txBox="1"/>
          <p:nvPr/>
        </p:nvSpPr>
        <p:spPr>
          <a:xfrm>
            <a:off x="228600" y="4119421"/>
            <a:ext cx="3655142" cy="369332"/>
          </a:xfrm>
          <a:prstGeom prst="rect">
            <a:avLst/>
          </a:prstGeom>
          <a:noFill/>
        </p:spPr>
        <p:txBody>
          <a:bodyPr wrap="square">
            <a:spAutoFit/>
          </a:bodyPr>
          <a:lstStyle/>
          <a:p>
            <a:pPr algn="ctr"/>
            <a:r>
              <a:rPr lang="en-US" sz="1800" kern="1200" dirty="0"/>
              <a:t>April 17, 2026</a:t>
            </a:r>
            <a:endParaRPr lang="en-US" dirty="0"/>
          </a:p>
        </p:txBody>
      </p:sp>
      <p:sp>
        <p:nvSpPr>
          <p:cNvPr id="6" name="TextBox 5">
            <a:extLst>
              <a:ext uri="{FF2B5EF4-FFF2-40B4-BE49-F238E27FC236}">
                <a16:creationId xmlns:a16="http://schemas.microsoft.com/office/drawing/2014/main" id="{4BAB9362-4484-4AD6-1416-86472600FF9E}"/>
              </a:ext>
            </a:extLst>
          </p:cNvPr>
          <p:cNvSpPr txBox="1"/>
          <p:nvPr/>
        </p:nvSpPr>
        <p:spPr>
          <a:xfrm>
            <a:off x="228600" y="2106678"/>
            <a:ext cx="3655142" cy="369332"/>
          </a:xfrm>
          <a:prstGeom prst="rect">
            <a:avLst/>
          </a:prstGeom>
          <a:noFill/>
        </p:spPr>
        <p:txBody>
          <a:bodyPr wrap="square">
            <a:spAutoFit/>
          </a:bodyPr>
          <a:lstStyle/>
          <a:p>
            <a:pPr algn="ctr"/>
            <a:r>
              <a:rPr lang="en-US" sz="1800" kern="1200" dirty="0"/>
              <a:t>Brain Injury Professional Conference</a:t>
            </a:r>
            <a:endParaRPr lang="en-US" dirty="0"/>
          </a:p>
        </p:txBody>
      </p:sp>
    </p:spTree>
    <p:extLst>
      <p:ext uri="{BB962C8B-B14F-4D97-AF65-F5344CB8AC3E}">
        <p14:creationId xmlns:p14="http://schemas.microsoft.com/office/powerpoint/2010/main" val="15016818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9DAA1-DAEF-5CB3-38C8-1B3C64D6504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AFD65442-F022-3589-FD5A-D993F9187DAF}"/>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B0D5A843-9E88-C75E-3F7F-5B4AB3211418}"/>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A3AE064B-0859-D9DD-2E92-C7EAE3375BB5}"/>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790EAD1B-F6E9-CBDA-CFCA-C24454557BD8}"/>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C08A3BEB-204E-6915-1D0A-E91EAD98DCA4}"/>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6BE2034-9931-34CE-5439-EC4C31CA1FE3}"/>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508B6A54-D0F4-4FE1-B716-BE8E70E169BD}"/>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2FF8792A-51F7-79F6-2C37-02B6465FB0A0}"/>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58A436-6CC6-0A29-1470-F40D79936CBF}"/>
              </a:ext>
            </a:extLst>
          </p:cNvPr>
          <p:cNvSpPr txBox="1"/>
          <p:nvPr/>
        </p:nvSpPr>
        <p:spPr>
          <a:xfrm>
            <a:off x="927265" y="909728"/>
            <a:ext cx="10119806" cy="3359061"/>
          </a:xfrm>
          <a:prstGeom prst="rect">
            <a:avLst/>
          </a:prstGeom>
          <a:noFill/>
          <a:ln w="25400">
            <a:noFill/>
          </a:ln>
        </p:spPr>
        <p:txBody>
          <a:bodyPr wrap="square">
            <a:spAutoFit/>
          </a:bodyPr>
          <a:lstStyle/>
          <a:p>
            <a:pPr marL="283464" indent="-283464">
              <a:lnSpc>
                <a:spcPct val="150000"/>
              </a:lnSpc>
            </a:pPr>
            <a:r>
              <a:rPr lang="en-US" sz="4000" b="1" dirty="0"/>
              <a:t>Pathway to the Waiver</a:t>
            </a:r>
          </a:p>
          <a:p>
            <a:pPr>
              <a:lnSpc>
                <a:spcPct val="150000"/>
              </a:lnSpc>
            </a:pPr>
            <a:r>
              <a:rPr lang="en-US" sz="3200" b="1" dirty="0"/>
              <a:t>Entry Point – ADRC (Liberty Healthcare)</a:t>
            </a:r>
            <a:endParaRPr lang="en-US" sz="3200" dirty="0"/>
          </a:p>
          <a:p>
            <a:pPr marL="342900" indent="-342900">
              <a:lnSpc>
                <a:spcPct val="150000"/>
              </a:lnSpc>
              <a:buFont typeface="Arial" panose="020B0604020202020204" pitchFamily="34" charset="0"/>
              <a:buChar char="•"/>
            </a:pPr>
            <a:r>
              <a:rPr lang="en-US" sz="2400" dirty="0"/>
              <a:t>Individuals contact the Aging and Disability Resource Center (ADRC)</a:t>
            </a:r>
          </a:p>
          <a:p>
            <a:pPr marL="342900" indent="-342900">
              <a:lnSpc>
                <a:spcPct val="150000"/>
              </a:lnSpc>
              <a:buFont typeface="Arial" panose="020B0604020202020204" pitchFamily="34" charset="0"/>
              <a:buChar char="•"/>
            </a:pPr>
            <a:r>
              <a:rPr lang="en-US" sz="2400" dirty="0"/>
              <a:t>Receive </a:t>
            </a:r>
            <a:r>
              <a:rPr lang="en-US" sz="2400" b="1" dirty="0"/>
              <a:t>Options Counseling</a:t>
            </a:r>
            <a:r>
              <a:rPr lang="en-US" sz="2400" dirty="0"/>
              <a:t> on available community services</a:t>
            </a:r>
          </a:p>
          <a:p>
            <a:pPr marL="342900" indent="-342900">
              <a:lnSpc>
                <a:spcPct val="150000"/>
              </a:lnSpc>
              <a:buFont typeface="Arial" panose="020B0604020202020204" pitchFamily="34" charset="0"/>
              <a:buChar char="•"/>
            </a:pPr>
            <a:r>
              <a:rPr lang="en-US" sz="2400" dirty="0"/>
              <a:t>If appropriate, referred for BI Waiver assessment </a:t>
            </a:r>
          </a:p>
        </p:txBody>
      </p:sp>
      <p:pic>
        <p:nvPicPr>
          <p:cNvPr id="9" name="Picture 8" descr="Logo&#10;&#10;Description automatically generated with medium confidence">
            <a:extLst>
              <a:ext uri="{FF2B5EF4-FFF2-40B4-BE49-F238E27FC236}">
                <a16:creationId xmlns:a16="http://schemas.microsoft.com/office/drawing/2014/main" id="{ED61E895-AD17-E2D2-CF2C-0A7BD0DC68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D1AD2F83-60BF-4C56-6878-61B5DB7C4FF8}"/>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16" name="Picture 15" descr="Logo, company name&#10;&#10;AI-generated content may be incorrect.">
            <a:extLst>
              <a:ext uri="{FF2B5EF4-FFF2-40B4-BE49-F238E27FC236}">
                <a16:creationId xmlns:a16="http://schemas.microsoft.com/office/drawing/2014/main" id="{4D66429C-C326-7D20-B1DA-5417DAB49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5277" y="3864160"/>
            <a:ext cx="2886075" cy="1828800"/>
          </a:xfrm>
          <a:prstGeom prst="rect">
            <a:avLst/>
          </a:prstGeom>
        </p:spPr>
      </p:pic>
      <p:sp>
        <p:nvSpPr>
          <p:cNvPr id="5" name="TextBox 4">
            <a:extLst>
              <a:ext uri="{FF2B5EF4-FFF2-40B4-BE49-F238E27FC236}">
                <a16:creationId xmlns:a16="http://schemas.microsoft.com/office/drawing/2014/main" id="{B2B6919B-A6B7-15E0-4955-6D9733F38A36}"/>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10</a:t>
            </a:r>
            <a:endParaRPr lang="en-US" dirty="0">
              <a:solidFill>
                <a:schemeClr val="bg1"/>
              </a:solidFill>
            </a:endParaRPr>
          </a:p>
        </p:txBody>
      </p:sp>
    </p:spTree>
    <p:extLst>
      <p:ext uri="{BB962C8B-B14F-4D97-AF65-F5344CB8AC3E}">
        <p14:creationId xmlns:p14="http://schemas.microsoft.com/office/powerpoint/2010/main" val="21526469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D2A2-AC30-39E3-D96C-BDE2552A074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CF1408E-645D-E04F-4F27-255DF4EA81FB}"/>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0FEE3CC6-FE14-9027-B359-CB73BFD0A8DD}"/>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70E6C7C-7564-B76C-6845-A1876E4A38DB}"/>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423716A4-7E35-0E8B-E14B-B107E2AE267E}"/>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8D142CA6-611E-4905-CF0B-FD7844E4C28E}"/>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1B73A951-E370-4AF5-DB19-E1E7E6E992F0}"/>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784379B0-3D72-D7AC-0473-4FCD6841799A}"/>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DA9D8DED-BA1D-B68D-518E-DB287CD6BA7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799A0D9B-D2D5-F820-08B1-6E718C1C1EF1}"/>
              </a:ext>
            </a:extLst>
          </p:cNvPr>
          <p:cNvSpPr txBox="1"/>
          <p:nvPr/>
        </p:nvSpPr>
        <p:spPr>
          <a:xfrm>
            <a:off x="927265" y="909728"/>
            <a:ext cx="10119806" cy="2805063"/>
          </a:xfrm>
          <a:prstGeom prst="rect">
            <a:avLst/>
          </a:prstGeom>
          <a:noFill/>
          <a:ln w="25400">
            <a:noFill/>
          </a:ln>
        </p:spPr>
        <p:txBody>
          <a:bodyPr wrap="square">
            <a:spAutoFit/>
          </a:bodyPr>
          <a:lstStyle/>
          <a:p>
            <a:pPr marL="283464" indent="-283464">
              <a:lnSpc>
                <a:spcPct val="150000"/>
              </a:lnSpc>
            </a:pPr>
            <a:r>
              <a:rPr lang="en-US" sz="4000" b="1" dirty="0"/>
              <a:t>Pathway to the Waiver</a:t>
            </a:r>
          </a:p>
          <a:p>
            <a:pPr>
              <a:lnSpc>
                <a:spcPct val="150000"/>
              </a:lnSpc>
            </a:pPr>
            <a:r>
              <a:rPr lang="en-US" sz="3200" b="1" dirty="0"/>
              <a:t>Assessment – Statewide Assessing Entity (Maximus)</a:t>
            </a:r>
            <a:endParaRPr lang="en-US" sz="3200" dirty="0"/>
          </a:p>
          <a:p>
            <a:pPr marL="342900" indent="-342900">
              <a:lnSpc>
                <a:spcPct val="150000"/>
              </a:lnSpc>
              <a:buFont typeface="Arial" panose="020B0604020202020204" pitchFamily="34" charset="0"/>
              <a:buChar char="•"/>
            </a:pPr>
            <a:r>
              <a:rPr lang="en-US" sz="2400" dirty="0"/>
              <a:t>Conducts HCBS assessments for BI Waiver eligibility</a:t>
            </a:r>
          </a:p>
          <a:p>
            <a:pPr marL="342900" indent="-342900">
              <a:lnSpc>
                <a:spcPct val="150000"/>
              </a:lnSpc>
              <a:buFont typeface="Arial" panose="020B0604020202020204" pitchFamily="34" charset="0"/>
              <a:buChar char="•"/>
            </a:pPr>
            <a:r>
              <a:rPr lang="en-US" sz="2400" dirty="0"/>
              <a:t>Reviews functional needs and eligibility criteria </a:t>
            </a:r>
          </a:p>
        </p:txBody>
      </p:sp>
      <p:pic>
        <p:nvPicPr>
          <p:cNvPr id="9" name="Picture 8" descr="Logo&#10;&#10;Description automatically generated with medium confidence">
            <a:extLst>
              <a:ext uri="{FF2B5EF4-FFF2-40B4-BE49-F238E27FC236}">
                <a16:creationId xmlns:a16="http://schemas.microsoft.com/office/drawing/2014/main" id="{7F73F3EC-2128-016B-2EA4-EF28D04CA9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C0F545BD-D48C-D52C-0665-CAC0F096DEEE}"/>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6" name="Picture 5" descr="Shape&#10;&#10;AI-generated content may be incorrect.">
            <a:extLst>
              <a:ext uri="{FF2B5EF4-FFF2-40B4-BE49-F238E27FC236}">
                <a16:creationId xmlns:a16="http://schemas.microsoft.com/office/drawing/2014/main" id="{11555573-5007-FC0C-A48B-45084D56F0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43752" y="4009646"/>
            <a:ext cx="3657600" cy="463537"/>
          </a:xfrm>
          <a:prstGeom prst="rect">
            <a:avLst/>
          </a:prstGeom>
        </p:spPr>
      </p:pic>
      <p:sp>
        <p:nvSpPr>
          <p:cNvPr id="5" name="TextBox 4">
            <a:extLst>
              <a:ext uri="{FF2B5EF4-FFF2-40B4-BE49-F238E27FC236}">
                <a16:creationId xmlns:a16="http://schemas.microsoft.com/office/drawing/2014/main" id="{89E3926C-272C-DE8E-DB06-ABF1D27572C7}"/>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11</a:t>
            </a:r>
            <a:endParaRPr lang="en-US" dirty="0">
              <a:solidFill>
                <a:schemeClr val="bg1"/>
              </a:solidFill>
            </a:endParaRPr>
          </a:p>
        </p:txBody>
      </p:sp>
    </p:spTree>
    <p:extLst>
      <p:ext uri="{BB962C8B-B14F-4D97-AF65-F5344CB8AC3E}">
        <p14:creationId xmlns:p14="http://schemas.microsoft.com/office/powerpoint/2010/main" val="15360800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9CD1D-EDA8-E72E-F262-9C8AEF9167D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4C513A2-2890-2670-C496-0665EBD6FB5A}"/>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C574AAB7-79AA-7F42-19AF-1BCA2DA5E630}"/>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2F1413A9-4FFE-DF5E-2C52-EF5A71F6EC50}"/>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091A390D-63F7-C07D-B1E1-EEA46BDF533A}"/>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469ADA86-F869-E26E-EB65-3DDC3D279A49}"/>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2FCF406-7007-2315-01CB-921047A83A29}"/>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2DB0D2D6-D0A2-7B74-7596-6362AE791A77}"/>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64B701F8-AD63-9D88-7C07-F3196FD703E3}"/>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5287506-CD82-597F-5A09-AA7D3F356B15}"/>
              </a:ext>
            </a:extLst>
          </p:cNvPr>
          <p:cNvSpPr txBox="1"/>
          <p:nvPr/>
        </p:nvSpPr>
        <p:spPr>
          <a:xfrm>
            <a:off x="927265" y="909728"/>
            <a:ext cx="10119806" cy="3359061"/>
          </a:xfrm>
          <a:prstGeom prst="rect">
            <a:avLst/>
          </a:prstGeom>
          <a:noFill/>
          <a:ln w="25400">
            <a:noFill/>
          </a:ln>
        </p:spPr>
        <p:txBody>
          <a:bodyPr wrap="square">
            <a:spAutoFit/>
          </a:bodyPr>
          <a:lstStyle/>
          <a:p>
            <a:pPr marL="283464" indent="-283464">
              <a:lnSpc>
                <a:spcPct val="150000"/>
              </a:lnSpc>
            </a:pPr>
            <a:r>
              <a:rPr lang="en-US" sz="4000" b="1" dirty="0"/>
              <a:t>Pathway to the Waiver</a:t>
            </a:r>
          </a:p>
          <a:p>
            <a:pPr>
              <a:lnSpc>
                <a:spcPct val="150000"/>
              </a:lnSpc>
            </a:pPr>
            <a:r>
              <a:rPr lang="en-US" sz="3200" b="1" dirty="0"/>
              <a:t>Eligibility Review – KDADS</a:t>
            </a:r>
            <a:endParaRPr lang="en-US" sz="3200" dirty="0"/>
          </a:p>
          <a:p>
            <a:pPr marL="342900" indent="-342900">
              <a:lnSpc>
                <a:spcPct val="150000"/>
              </a:lnSpc>
              <a:buFont typeface="Arial" panose="020B0604020202020204" pitchFamily="34" charset="0"/>
              <a:buChar char="•"/>
            </a:pPr>
            <a:r>
              <a:rPr lang="en-US" sz="2400" dirty="0"/>
              <a:t>Individual completes MFEI and submits medical</a:t>
            </a:r>
            <a:br>
              <a:rPr lang="en-US" sz="2400" dirty="0"/>
            </a:br>
            <a:r>
              <a:rPr lang="en-US" sz="2400" dirty="0"/>
              <a:t>documentation</a:t>
            </a:r>
          </a:p>
          <a:p>
            <a:pPr marL="342900" indent="-342900">
              <a:lnSpc>
                <a:spcPct val="150000"/>
              </a:lnSpc>
              <a:buFont typeface="Arial" panose="020B0604020202020204" pitchFamily="34" charset="0"/>
              <a:buChar char="•"/>
            </a:pPr>
            <a:r>
              <a:rPr lang="en-US" sz="2400" dirty="0"/>
              <a:t>KDADS reviews and determines program eligibility </a:t>
            </a:r>
          </a:p>
        </p:txBody>
      </p:sp>
      <p:pic>
        <p:nvPicPr>
          <p:cNvPr id="9" name="Picture 8" descr="Logo&#10;&#10;Description automatically generated with medium confidence">
            <a:extLst>
              <a:ext uri="{FF2B5EF4-FFF2-40B4-BE49-F238E27FC236}">
                <a16:creationId xmlns:a16="http://schemas.microsoft.com/office/drawing/2014/main" id="{01E18519-1B57-1757-5DDD-296DE67C0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428D57F3-E7C1-F13B-E5D9-DDB85D6920FF}"/>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7" name="Picture 6" descr="Logo&#10;&#10;AI-generated content may be incorrect.">
            <a:extLst>
              <a:ext uri="{FF2B5EF4-FFF2-40B4-BE49-F238E27FC236}">
                <a16:creationId xmlns:a16="http://schemas.microsoft.com/office/drawing/2014/main" id="{94B11FDB-5351-C9DE-B3F1-193D1D9FA1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52" y="2299524"/>
            <a:ext cx="2743200" cy="2743200"/>
          </a:xfrm>
          <a:prstGeom prst="rect">
            <a:avLst/>
          </a:prstGeom>
          <a:ln w="127000" cap="rnd">
            <a:solidFill>
              <a:srgbClr val="F9B827"/>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ECC7B9C9-7055-5F77-2600-90E627D9113D}"/>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12</a:t>
            </a:r>
            <a:endParaRPr lang="en-US" dirty="0">
              <a:solidFill>
                <a:schemeClr val="bg1"/>
              </a:solidFill>
            </a:endParaRPr>
          </a:p>
        </p:txBody>
      </p:sp>
    </p:spTree>
    <p:extLst>
      <p:ext uri="{BB962C8B-B14F-4D97-AF65-F5344CB8AC3E}">
        <p14:creationId xmlns:p14="http://schemas.microsoft.com/office/powerpoint/2010/main" val="31666024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D1AE-CBF8-F75F-4555-8B94054798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5F1CBAA-E4A4-B524-E421-95EFCAA95412}"/>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33B834D6-0B1A-6529-A650-5EDC75AA33B1}"/>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41C699B7-6690-F004-6AF0-F16DA85B7EBE}"/>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9F60871F-9B4A-5B07-5377-8029CB6399D3}"/>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CD14F967-ACE8-C5A0-031C-42CF1BF70D31}"/>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366A70B-D9CD-F2FB-5A08-2D000FD5FF7E}"/>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600C1965-2D74-9482-DAD8-4457FC2F8182}"/>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DE731160-B48E-8D01-22F8-52D2ED582261}"/>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E13CD4-8951-9C2E-A659-DD5203E9E19B}"/>
              </a:ext>
            </a:extLst>
          </p:cNvPr>
          <p:cNvSpPr txBox="1"/>
          <p:nvPr/>
        </p:nvSpPr>
        <p:spPr>
          <a:xfrm>
            <a:off x="814962" y="779336"/>
            <a:ext cx="10119806" cy="5598905"/>
          </a:xfrm>
          <a:prstGeom prst="rect">
            <a:avLst/>
          </a:prstGeom>
          <a:noFill/>
          <a:ln w="25400">
            <a:noFill/>
          </a:ln>
        </p:spPr>
        <p:txBody>
          <a:bodyPr wrap="square">
            <a:spAutoFit/>
          </a:bodyPr>
          <a:lstStyle/>
          <a:p>
            <a:pPr marL="182880">
              <a:lnSpc>
                <a:spcPct val="150000"/>
              </a:lnSpc>
            </a:pPr>
            <a:r>
              <a:rPr lang="en-US" sz="3600" b="1" dirty="0"/>
              <a:t>Eligibility Criteria</a:t>
            </a:r>
          </a:p>
          <a:p>
            <a:pPr marL="283464" lvl="0" indent="-283464">
              <a:lnSpc>
                <a:spcPct val="150000"/>
              </a:lnSpc>
              <a:buFont typeface="+mj-lt"/>
              <a:buAutoNum type="arabicPeriod"/>
              <a:defRPr/>
            </a:pPr>
            <a:r>
              <a:rPr lang="en-US" sz="1600" dirty="0">
                <a:solidFill>
                  <a:prstClr val="black"/>
                </a:solidFill>
              </a:rPr>
              <a:t>Meet the criteria for placement in a Brain Injury Rehabilitation Facility (BIRF)or hospital, which is determined by completing the BI Medicaid Functional Eligibility Instrument (MFEI)  and meeting the level of care criteria for those aged 4 through 64;</a:t>
            </a:r>
          </a:p>
          <a:p>
            <a:pPr marL="283464" lvl="0" indent="-283464">
              <a:lnSpc>
                <a:spcPct val="150000"/>
              </a:lnSpc>
              <a:buFont typeface="+mj-lt"/>
              <a:buAutoNum type="arabicPeriod"/>
              <a:defRPr/>
            </a:pPr>
            <a:r>
              <a:rPr lang="en-US" sz="1600" dirty="0">
                <a:solidFill>
                  <a:prstClr val="black"/>
                </a:solidFill>
              </a:rPr>
              <a:t>Be 0 through 64 years old at the time they complete the eligibility process;</a:t>
            </a:r>
          </a:p>
          <a:p>
            <a:pPr marL="283464" lvl="0" indent="-283464">
              <a:lnSpc>
                <a:spcPct val="150000"/>
              </a:lnSpc>
              <a:buFont typeface="+mj-lt"/>
              <a:buAutoNum type="arabicPeriod"/>
              <a:defRPr/>
            </a:pPr>
            <a:r>
              <a:rPr lang="en-US" sz="1600" dirty="0">
                <a:solidFill>
                  <a:prstClr val="black"/>
                </a:solidFill>
              </a:rPr>
              <a:t>Be a resident of the state of Kansas;</a:t>
            </a:r>
          </a:p>
          <a:p>
            <a:pPr marL="283464" lvl="0" indent="-283464">
              <a:lnSpc>
                <a:spcPct val="150000"/>
              </a:lnSpc>
              <a:buFont typeface="+mj-lt"/>
              <a:buAutoNum type="arabicPeriod"/>
              <a:defRPr/>
            </a:pPr>
            <a:r>
              <a:rPr lang="en-US" sz="1600" dirty="0">
                <a:solidFill>
                  <a:prstClr val="black"/>
                </a:solidFill>
              </a:rPr>
              <a:t>Be financially eligible for Medicaid;</a:t>
            </a:r>
          </a:p>
          <a:p>
            <a:pPr marL="283464" lvl="0" indent="-283464">
              <a:lnSpc>
                <a:spcPct val="150000"/>
              </a:lnSpc>
              <a:buFont typeface="+mj-lt"/>
              <a:buAutoNum type="arabicPeriod"/>
              <a:defRPr/>
            </a:pPr>
            <a:r>
              <a:rPr lang="en-US" sz="1600" dirty="0">
                <a:solidFill>
                  <a:prstClr val="black"/>
                </a:solidFill>
              </a:rPr>
              <a:t>Have an active BI habilitation /rehabilitation needs and want to actively engage in the therapies offered to improve their cognitive, behavioral, communication, physical, vocational, and independent living skills lost because of their brain injury.</a:t>
            </a:r>
          </a:p>
          <a:p>
            <a:pPr marL="283464" lvl="0" indent="-283464">
              <a:lnSpc>
                <a:spcPct val="150000"/>
              </a:lnSpc>
              <a:buFont typeface="+mj-lt"/>
              <a:buAutoNum type="arabicPeriod"/>
              <a:defRPr/>
            </a:pPr>
            <a:r>
              <a:rPr lang="en-US" sz="1600" dirty="0">
                <a:solidFill>
                  <a:prstClr val="black"/>
                </a:solidFill>
              </a:rPr>
              <a:t>Have a documented medical diagnosis of a Traumatic Brain Injury or Acquired Brain Injury (TBI or ABI) that has not also been diagnosed as chromosomal, congenital, or degenerative.  </a:t>
            </a:r>
          </a:p>
          <a:p>
            <a:pPr lvl="0">
              <a:lnSpc>
                <a:spcPct val="150000"/>
              </a:lnSpc>
              <a:defRPr/>
            </a:pPr>
            <a:r>
              <a:rPr lang="en-US" sz="1400" i="1" dirty="0">
                <a:solidFill>
                  <a:prstClr val="black"/>
                </a:solidFill>
              </a:rPr>
              <a:t>Note: Eligibility for ages 0 through 3 is too young to assess. KDADS will determine eligibility by reviewing the documentation from their medical provider. </a:t>
            </a:r>
            <a:r>
              <a:rPr lang="en-US" sz="1400" i="1" dirty="0"/>
              <a:t>Paperwork must be provided to the assessing entity or KDADS to determine program eligibility.</a:t>
            </a:r>
          </a:p>
        </p:txBody>
      </p:sp>
      <p:pic>
        <p:nvPicPr>
          <p:cNvPr id="9" name="Picture 8" descr="Logo&#10;&#10;Description automatically generated with medium confidence">
            <a:extLst>
              <a:ext uri="{FF2B5EF4-FFF2-40B4-BE49-F238E27FC236}">
                <a16:creationId xmlns:a16="http://schemas.microsoft.com/office/drawing/2014/main" id="{486E13B4-4665-D8AF-CEA0-62788B66C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EC4C5D0-8E04-77E5-70ED-3C311336909F}"/>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1BCA9BBC-D1C5-EC9E-547B-CEEC247FE7D3}"/>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13</a:t>
            </a:r>
            <a:endParaRPr lang="en-US" dirty="0">
              <a:solidFill>
                <a:schemeClr val="bg1"/>
              </a:solidFill>
            </a:endParaRPr>
          </a:p>
        </p:txBody>
      </p:sp>
    </p:spTree>
    <p:extLst>
      <p:ext uri="{BB962C8B-B14F-4D97-AF65-F5344CB8AC3E}">
        <p14:creationId xmlns:p14="http://schemas.microsoft.com/office/powerpoint/2010/main" val="30109101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F3E76-586E-DEEE-045A-5E28E72074E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4A88F69-B691-6774-0046-03A6C34D94FE}"/>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8589FFC0-E436-4F8A-51E9-FC4B1BB85957}"/>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73D8574D-6B04-7BA5-D046-5813D962C126}"/>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499A2524-010B-62E1-1218-5AD0311A6693}"/>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E9C32F9-5449-DE67-249F-2A98429E2492}"/>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EB89E5D-F0A3-DA0D-1E18-F66BB932FE09}"/>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900386CA-670A-F595-9B4B-B6295F94D146}"/>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BD6E929C-01D7-52A3-E236-D5F03CF4ACC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D0B83C6-D10D-9932-A63B-80B16092F4C9}"/>
              </a:ext>
            </a:extLst>
          </p:cNvPr>
          <p:cNvSpPr txBox="1"/>
          <p:nvPr/>
        </p:nvSpPr>
        <p:spPr>
          <a:xfrm>
            <a:off x="927265" y="909728"/>
            <a:ext cx="10119806" cy="2805063"/>
          </a:xfrm>
          <a:prstGeom prst="rect">
            <a:avLst/>
          </a:prstGeom>
          <a:noFill/>
          <a:ln w="25400">
            <a:noFill/>
          </a:ln>
        </p:spPr>
        <p:txBody>
          <a:bodyPr wrap="square">
            <a:spAutoFit/>
          </a:bodyPr>
          <a:lstStyle/>
          <a:p>
            <a:pPr>
              <a:lnSpc>
                <a:spcPct val="150000"/>
              </a:lnSpc>
            </a:pPr>
            <a:r>
              <a:rPr lang="en-US" sz="4000" b="1" dirty="0"/>
              <a:t>Pathway to the Waiver</a:t>
            </a:r>
          </a:p>
          <a:p>
            <a:pPr>
              <a:lnSpc>
                <a:spcPct val="150000"/>
              </a:lnSpc>
            </a:pPr>
            <a:r>
              <a:rPr lang="en-US" sz="3200" b="1" dirty="0"/>
              <a:t>Final Determination – KDHE (KanCare)</a:t>
            </a:r>
            <a:endParaRPr lang="en-US" sz="3200" dirty="0"/>
          </a:p>
          <a:p>
            <a:pPr marL="457200" indent="-457200">
              <a:lnSpc>
                <a:spcPct val="150000"/>
              </a:lnSpc>
              <a:buFont typeface="Arial" panose="020B0604020202020204" pitchFamily="34" charset="0"/>
              <a:buChar char="•"/>
            </a:pPr>
            <a:r>
              <a:rPr lang="en-US" sz="2400" dirty="0"/>
              <a:t>Reviews for Medicaid/Disability eligibility</a:t>
            </a:r>
          </a:p>
          <a:p>
            <a:pPr marL="457200" indent="-457200">
              <a:lnSpc>
                <a:spcPct val="150000"/>
              </a:lnSpc>
              <a:buFont typeface="Arial" panose="020B0604020202020204" pitchFamily="34" charset="0"/>
              <a:buChar char="•"/>
            </a:pPr>
            <a:r>
              <a:rPr lang="en-US" sz="2400" dirty="0"/>
              <a:t>If approved, assigns waiver start date </a:t>
            </a:r>
          </a:p>
        </p:txBody>
      </p:sp>
      <p:pic>
        <p:nvPicPr>
          <p:cNvPr id="9" name="Picture 8" descr="Logo&#10;&#10;Description automatically generated with medium confidence">
            <a:extLst>
              <a:ext uri="{FF2B5EF4-FFF2-40B4-BE49-F238E27FC236}">
                <a16:creationId xmlns:a16="http://schemas.microsoft.com/office/drawing/2014/main" id="{D973AA12-954D-2A70-C096-39D3AD1CB0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E40D7F31-9EBC-4079-8187-7D58029431A9}"/>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7" name="Picture 6">
            <a:extLst>
              <a:ext uri="{FF2B5EF4-FFF2-40B4-BE49-F238E27FC236}">
                <a16:creationId xmlns:a16="http://schemas.microsoft.com/office/drawing/2014/main" id="{E9C90E52-3389-02CB-0F2D-FE843F16DFB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264549" y="3661341"/>
            <a:ext cx="3736803" cy="1828800"/>
          </a:xfrm>
          <a:prstGeom prst="rect">
            <a:avLst/>
          </a:prstGeom>
          <a:ln w="127000" cap="rnd">
            <a:noFill/>
          </a:ln>
          <a:effectLst>
            <a:outerShdw blurRad="76200" dist="95250" dir="10500000" sx="97000" sy="23000" kx="900000" algn="br" rotWithShape="0">
              <a:srgbClr val="000000">
                <a:alpha val="20000"/>
              </a:srgbClr>
            </a:outerShdw>
          </a:effectLst>
        </p:spPr>
      </p:pic>
      <p:sp>
        <p:nvSpPr>
          <p:cNvPr id="5" name="TextBox 4">
            <a:extLst>
              <a:ext uri="{FF2B5EF4-FFF2-40B4-BE49-F238E27FC236}">
                <a16:creationId xmlns:a16="http://schemas.microsoft.com/office/drawing/2014/main" id="{2E580DAD-C49B-CE30-40BA-477FB5BA195B}"/>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14</a:t>
            </a:r>
            <a:endParaRPr lang="en-US" dirty="0">
              <a:solidFill>
                <a:schemeClr val="bg1"/>
              </a:solidFill>
            </a:endParaRPr>
          </a:p>
        </p:txBody>
      </p:sp>
    </p:spTree>
    <p:extLst>
      <p:ext uri="{BB962C8B-B14F-4D97-AF65-F5344CB8AC3E}">
        <p14:creationId xmlns:p14="http://schemas.microsoft.com/office/powerpoint/2010/main" val="378269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F4D2F1-412C-D8E9-8500-6F1B7761FEE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CC41B26-B86D-7607-1F46-9E71E065964D}"/>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B31EBB22-EF08-983B-7533-6C5006266439}"/>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5165A59C-363F-AC62-4D5F-E2BAC950F125}"/>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04CA1562-8093-3C42-1CD1-F5D623C90DE7}"/>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53A6210B-AF45-3CB7-7BC5-D598B825FE19}"/>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4DF69233-6CE9-2C1A-C58F-3366F280A53A}"/>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DC2FB735-804F-E937-1132-F7B8634C645F}"/>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6856389F-8F37-B017-D04E-C368F9A99A2D}"/>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4AA055B-A51A-D061-8D1D-670014D7BFD1}"/>
              </a:ext>
            </a:extLst>
          </p:cNvPr>
          <p:cNvSpPr txBox="1"/>
          <p:nvPr/>
        </p:nvSpPr>
        <p:spPr>
          <a:xfrm>
            <a:off x="927265" y="909728"/>
            <a:ext cx="10119806" cy="2805063"/>
          </a:xfrm>
          <a:prstGeom prst="rect">
            <a:avLst/>
          </a:prstGeom>
          <a:noFill/>
          <a:ln w="25400">
            <a:noFill/>
          </a:ln>
        </p:spPr>
        <p:txBody>
          <a:bodyPr wrap="square">
            <a:spAutoFit/>
          </a:bodyPr>
          <a:lstStyle/>
          <a:p>
            <a:pPr>
              <a:lnSpc>
                <a:spcPct val="150000"/>
              </a:lnSpc>
            </a:pPr>
            <a:r>
              <a:rPr lang="en-US" sz="4000" b="1" dirty="0"/>
              <a:t>Pathway to the Waiver</a:t>
            </a:r>
          </a:p>
          <a:p>
            <a:pPr>
              <a:lnSpc>
                <a:spcPct val="150000"/>
              </a:lnSpc>
            </a:pPr>
            <a:r>
              <a:rPr lang="en-US" sz="3200" b="1" dirty="0"/>
              <a:t>Enrollment &amp; Notification</a:t>
            </a:r>
            <a:endParaRPr lang="en-US" sz="3200" dirty="0"/>
          </a:p>
          <a:p>
            <a:pPr marL="342900" indent="-342900">
              <a:lnSpc>
                <a:spcPct val="150000"/>
              </a:lnSpc>
              <a:buFont typeface="Arial" panose="020B0604020202020204" pitchFamily="34" charset="0"/>
              <a:buChar char="•"/>
            </a:pPr>
            <a:r>
              <a:rPr lang="en-US" sz="2400" dirty="0"/>
              <a:t>Decision shared with participant</a:t>
            </a:r>
          </a:p>
          <a:p>
            <a:pPr marL="342900" indent="-342900">
              <a:lnSpc>
                <a:spcPct val="150000"/>
              </a:lnSpc>
              <a:buFont typeface="Arial" panose="020B0604020202020204" pitchFamily="34" charset="0"/>
              <a:buChar char="•"/>
            </a:pPr>
            <a:r>
              <a:rPr lang="en-US" sz="2400" dirty="0"/>
              <a:t>Managed Care Organization (MCO) is notified</a:t>
            </a:r>
          </a:p>
        </p:txBody>
      </p:sp>
      <p:pic>
        <p:nvPicPr>
          <p:cNvPr id="9" name="Picture 8" descr="Logo&#10;&#10;Description automatically generated with medium confidence">
            <a:extLst>
              <a:ext uri="{FF2B5EF4-FFF2-40B4-BE49-F238E27FC236}">
                <a16:creationId xmlns:a16="http://schemas.microsoft.com/office/drawing/2014/main" id="{D5D63DAC-7EC4-469B-9CBD-182916C525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6BAD0128-3F6A-F5B6-A2A9-AE88F94E0D97}"/>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5" name="Group 4">
            <a:extLst>
              <a:ext uri="{FF2B5EF4-FFF2-40B4-BE49-F238E27FC236}">
                <a16:creationId xmlns:a16="http://schemas.microsoft.com/office/drawing/2014/main" id="{B6AB5E08-A45C-7654-AD07-C31445B14D2E}"/>
              </a:ext>
            </a:extLst>
          </p:cNvPr>
          <p:cNvGrpSpPr/>
          <p:nvPr/>
        </p:nvGrpSpPr>
        <p:grpSpPr>
          <a:xfrm>
            <a:off x="4404358" y="3844703"/>
            <a:ext cx="6596994" cy="819302"/>
            <a:chOff x="4404358" y="3844703"/>
            <a:chExt cx="6596994" cy="819302"/>
          </a:xfrm>
        </p:grpSpPr>
        <p:pic>
          <p:nvPicPr>
            <p:cNvPr id="6" name="Picture 5" descr="A picture containing logo&#10;&#10;AI-generated content may be incorrect.">
              <a:extLst>
                <a:ext uri="{FF2B5EF4-FFF2-40B4-BE49-F238E27FC236}">
                  <a16:creationId xmlns:a16="http://schemas.microsoft.com/office/drawing/2014/main" id="{78D1C14E-D78A-0586-40FD-6CA4394E7A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58" y="3935234"/>
              <a:ext cx="1828800" cy="638239"/>
            </a:xfrm>
            <a:prstGeom prst="rect">
              <a:avLst/>
            </a:prstGeom>
          </p:spPr>
        </p:pic>
        <p:pic>
          <p:nvPicPr>
            <p:cNvPr id="16" name="Picture 15">
              <a:extLst>
                <a:ext uri="{FF2B5EF4-FFF2-40B4-BE49-F238E27FC236}">
                  <a16:creationId xmlns:a16="http://schemas.microsoft.com/office/drawing/2014/main" id="{6C73C85A-B087-5E6A-AA1C-D6349D7E8F7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72552" y="3975078"/>
              <a:ext cx="1828800" cy="558550"/>
            </a:xfrm>
            <a:prstGeom prst="rect">
              <a:avLst/>
            </a:prstGeom>
          </p:spPr>
        </p:pic>
        <p:pic>
          <p:nvPicPr>
            <p:cNvPr id="18" name="Picture 17" descr="A picture containing logo&#10;&#10;AI-generated content may be incorrect.">
              <a:extLst>
                <a:ext uri="{FF2B5EF4-FFF2-40B4-BE49-F238E27FC236}">
                  <a16:creationId xmlns:a16="http://schemas.microsoft.com/office/drawing/2014/main" id="{E5A899A9-4F5C-8450-1B53-ADADBB9BF75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455" y="3844703"/>
              <a:ext cx="1828800" cy="819302"/>
            </a:xfrm>
            <a:prstGeom prst="rect">
              <a:avLst/>
            </a:prstGeom>
          </p:spPr>
        </p:pic>
      </p:grpSp>
      <p:sp>
        <p:nvSpPr>
          <p:cNvPr id="7" name="TextBox 6">
            <a:extLst>
              <a:ext uri="{FF2B5EF4-FFF2-40B4-BE49-F238E27FC236}">
                <a16:creationId xmlns:a16="http://schemas.microsoft.com/office/drawing/2014/main" id="{6160F577-4CD3-363E-4CA2-A169603283CB}"/>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15</a:t>
            </a:r>
            <a:endParaRPr lang="en-US" dirty="0">
              <a:solidFill>
                <a:schemeClr val="bg1"/>
              </a:solidFill>
            </a:endParaRPr>
          </a:p>
        </p:txBody>
      </p:sp>
    </p:spTree>
    <p:extLst>
      <p:ext uri="{BB962C8B-B14F-4D97-AF65-F5344CB8AC3E}">
        <p14:creationId xmlns:p14="http://schemas.microsoft.com/office/powerpoint/2010/main" val="1109351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D270C-F8DF-603B-8282-9D3D426B253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670EF4C-20E8-D5E3-977D-0EEF4E40FF49}"/>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A5264ACA-AE90-B2CC-8EEF-2966A86D889A}"/>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A6F81650-9147-1B16-8870-8049112637EC}"/>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7D2CAFC8-EC6E-2500-71E0-3EE5FA4A9A99}"/>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02335F05-4FE2-3EB9-CFB1-816B8DC708B6}"/>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FA66368-403B-B13C-F114-07011F2F6AF0}"/>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Waiver Growth</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2B1051ED-E754-D8E2-ACF8-0396826369C7}"/>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6D7107DB-BB7C-9864-62B7-E0DF439D576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48C2EA6-B958-FC81-D702-53806A77E9C9}"/>
              </a:ext>
            </a:extLst>
          </p:cNvPr>
          <p:cNvSpPr txBox="1"/>
          <p:nvPr/>
        </p:nvSpPr>
        <p:spPr>
          <a:xfrm>
            <a:off x="927266" y="732289"/>
            <a:ext cx="10119806" cy="5584606"/>
          </a:xfrm>
          <a:prstGeom prst="rect">
            <a:avLst/>
          </a:prstGeom>
          <a:noFill/>
          <a:ln w="25400">
            <a:noFill/>
          </a:ln>
        </p:spPr>
        <p:txBody>
          <a:bodyPr wrap="square">
            <a:spAutoFit/>
          </a:bodyPr>
          <a:lstStyle/>
          <a:p>
            <a:pPr>
              <a:lnSpc>
                <a:spcPct val="150000"/>
              </a:lnSpc>
            </a:pPr>
            <a:r>
              <a:rPr lang="en-US" sz="4000" b="1" dirty="0"/>
              <a:t>Then &amp; Now</a:t>
            </a:r>
          </a:p>
          <a:p>
            <a:pPr marL="283464" indent="-283464">
              <a:lnSpc>
                <a:spcPct val="150000"/>
              </a:lnSpc>
            </a:pPr>
            <a:r>
              <a:rPr lang="en-US" sz="2000" b="1" dirty="0"/>
              <a:t>At Inception:</a:t>
            </a:r>
            <a:r>
              <a:rPr lang="en-US" sz="2000" dirty="0"/>
              <a:t> </a:t>
            </a:r>
          </a:p>
          <a:p>
            <a:pPr marL="283464" lvl="1" indent="-283464">
              <a:lnSpc>
                <a:spcPct val="150000"/>
              </a:lnSpc>
              <a:buFont typeface="Arial" panose="020B0604020202020204" pitchFamily="34" charset="0"/>
              <a:buChar char="•"/>
            </a:pPr>
            <a:r>
              <a:rPr lang="en-US" sz="2000" dirty="0"/>
              <a:t>Served individuals with Traumatic Brain Injury (TBI)</a:t>
            </a:r>
          </a:p>
          <a:p>
            <a:pPr marL="283464" lvl="1" indent="-283464">
              <a:lnSpc>
                <a:spcPct val="150000"/>
              </a:lnSpc>
              <a:buFont typeface="Arial" panose="020B0604020202020204" pitchFamily="34" charset="0"/>
              <a:buChar char="•"/>
            </a:pPr>
            <a:r>
              <a:rPr lang="en-US" sz="2000" dirty="0"/>
              <a:t>Eligibility limited to ages 16–64 </a:t>
            </a:r>
          </a:p>
          <a:p>
            <a:pPr marL="283464" indent="-283464">
              <a:lnSpc>
                <a:spcPct val="150000"/>
              </a:lnSpc>
            </a:pPr>
            <a:r>
              <a:rPr lang="en-US" sz="2000" b="1" dirty="0"/>
              <a:t>2020 Update:</a:t>
            </a:r>
            <a:r>
              <a:rPr lang="en-US" sz="2000" dirty="0"/>
              <a:t> </a:t>
            </a:r>
          </a:p>
          <a:p>
            <a:pPr marL="283464" lvl="1" indent="-283464">
              <a:lnSpc>
                <a:spcPct val="150000"/>
              </a:lnSpc>
              <a:buFont typeface="Arial" panose="020B0604020202020204" pitchFamily="34" charset="0"/>
              <a:buChar char="•"/>
            </a:pPr>
            <a:r>
              <a:rPr lang="en-US" sz="2000" b="1" dirty="0"/>
              <a:t>Expanded</a:t>
            </a:r>
            <a:r>
              <a:rPr lang="en-US" sz="2000" dirty="0"/>
              <a:t> to include Acquired Brain Injury (ABI)</a:t>
            </a:r>
          </a:p>
          <a:p>
            <a:pPr marL="283464" lvl="1" indent="-283464">
              <a:lnSpc>
                <a:spcPct val="150000"/>
              </a:lnSpc>
              <a:buFont typeface="Arial" panose="020B0604020202020204" pitchFamily="34" charset="0"/>
              <a:buChar char="•"/>
            </a:pPr>
            <a:r>
              <a:rPr lang="en-US" sz="2000" dirty="0"/>
              <a:t>Eligibility updated to </a:t>
            </a:r>
            <a:r>
              <a:rPr lang="en-US" sz="2000" b="1" dirty="0"/>
              <a:t>ages 0–64</a:t>
            </a:r>
            <a:r>
              <a:rPr lang="en-US" sz="2000" dirty="0"/>
              <a:t> </a:t>
            </a:r>
          </a:p>
          <a:p>
            <a:pPr marL="283464" lvl="1" indent="-283464">
              <a:lnSpc>
                <a:spcPct val="150000"/>
              </a:lnSpc>
              <a:buFont typeface="Arial" panose="020B0604020202020204" pitchFamily="34" charset="0"/>
              <a:buChar char="•"/>
            </a:pPr>
            <a:r>
              <a:rPr lang="en-US" sz="2000" dirty="0"/>
              <a:t>Renamed the </a:t>
            </a:r>
            <a:r>
              <a:rPr lang="en-US" sz="2000" b="1" dirty="0"/>
              <a:t>Brain Injury (BI) Waiver</a:t>
            </a:r>
          </a:p>
          <a:p>
            <a:pPr marL="283464" lvl="1" indent="-283464">
              <a:lnSpc>
                <a:spcPct val="150000"/>
              </a:lnSpc>
              <a:buFont typeface="Arial" panose="020B0604020202020204" pitchFamily="34" charset="0"/>
              <a:buChar char="•"/>
            </a:pPr>
            <a:r>
              <a:rPr lang="en-US" sz="2000" dirty="0"/>
              <a:t>Expanded number of participants with </a:t>
            </a:r>
            <a:r>
              <a:rPr lang="en-US" sz="2000" b="1" dirty="0"/>
              <a:t>access</a:t>
            </a:r>
            <a:r>
              <a:rPr lang="en-US" sz="2000" dirty="0"/>
              <a:t> to rehabilitation and independent living supports</a:t>
            </a:r>
          </a:p>
          <a:p>
            <a:pPr marL="283464" lvl="1" indent="-283464">
              <a:lnSpc>
                <a:spcPct val="150000"/>
              </a:lnSpc>
              <a:buFont typeface="Arial" panose="020B0604020202020204" pitchFamily="34" charset="0"/>
              <a:buChar char="•"/>
            </a:pPr>
            <a:r>
              <a:rPr lang="en-US" sz="2000" dirty="0"/>
              <a:t>Resulted in </a:t>
            </a:r>
            <a:r>
              <a:rPr lang="en-US" sz="2000" b="1" dirty="0"/>
              <a:t>increased</a:t>
            </a:r>
            <a:r>
              <a:rPr lang="en-US" sz="2000" dirty="0"/>
              <a:t> enrollment and service utilization</a:t>
            </a:r>
          </a:p>
        </p:txBody>
      </p:sp>
      <p:pic>
        <p:nvPicPr>
          <p:cNvPr id="9" name="Picture 8" descr="Logo&#10;&#10;Description automatically generated with medium confidence">
            <a:extLst>
              <a:ext uri="{FF2B5EF4-FFF2-40B4-BE49-F238E27FC236}">
                <a16:creationId xmlns:a16="http://schemas.microsoft.com/office/drawing/2014/main" id="{02BBBD0C-4D5E-03D9-426E-F7C496EA8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EF31FF0-8E06-7217-03C8-29BC8AAB199E}"/>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6" name="Picture 5" descr="A picture containing person, green&#10;&#10;AI-generated content may be incorrect.">
            <a:extLst>
              <a:ext uri="{FF2B5EF4-FFF2-40B4-BE49-F238E27FC236}">
                <a16:creationId xmlns:a16="http://schemas.microsoft.com/office/drawing/2014/main" id="{68D46D4C-ADE1-BAC4-0883-AAEA47944B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552" y="1600199"/>
            <a:ext cx="2743200" cy="2743200"/>
          </a:xfrm>
          <a:prstGeom prst="rect">
            <a:avLst/>
          </a:prstGeom>
          <a:ln w="127000" cap="rnd">
            <a:solidFill>
              <a:srgbClr val="F9B827"/>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9528D8E3-3266-8FA4-C45C-8A172577035D}"/>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16</a:t>
            </a:r>
            <a:endParaRPr lang="en-US" dirty="0">
              <a:solidFill>
                <a:schemeClr val="bg1"/>
              </a:solidFill>
            </a:endParaRPr>
          </a:p>
        </p:txBody>
      </p:sp>
    </p:spTree>
    <p:extLst>
      <p:ext uri="{BB962C8B-B14F-4D97-AF65-F5344CB8AC3E}">
        <p14:creationId xmlns:p14="http://schemas.microsoft.com/office/powerpoint/2010/main" val="25355169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4DC1E-1B22-8948-C030-FC35D144611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31652E7-8D37-7B10-D462-790510D1710D}"/>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0F37EEA1-005C-930E-97E2-BBB9A01DB1E8}"/>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F14A2386-BBC1-46BF-6BFF-778C2A4CDBC4}"/>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4B11E382-757C-5195-7FA6-1ABA18B30F15}"/>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9C825DE6-D0C8-DF98-836C-4C60864DF93F}"/>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D45D639-0CDE-A708-6CE7-A50E3866073C}"/>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Waiver Growth</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16E2056E-9A41-CF37-0336-18967C1F9C5C}"/>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910014F8-73BD-0B34-CA7B-1E8C448628F6}"/>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CF09E5-7F23-9C48-8383-D595FDFBF017}"/>
              </a:ext>
            </a:extLst>
          </p:cNvPr>
          <p:cNvSpPr txBox="1"/>
          <p:nvPr/>
        </p:nvSpPr>
        <p:spPr>
          <a:xfrm>
            <a:off x="927265" y="909728"/>
            <a:ext cx="10119806" cy="1200329"/>
          </a:xfrm>
          <a:prstGeom prst="rect">
            <a:avLst/>
          </a:prstGeom>
          <a:noFill/>
          <a:ln w="25400">
            <a:noFill/>
          </a:ln>
        </p:spPr>
        <p:txBody>
          <a:bodyPr wrap="square">
            <a:spAutoFit/>
          </a:bodyPr>
          <a:lstStyle/>
          <a:p>
            <a:pPr marL="182880"/>
            <a:r>
              <a:rPr lang="en-US" sz="4000" b="1" dirty="0"/>
              <a:t>Annual Unduplicated Count by Waiver Year</a:t>
            </a:r>
            <a:br>
              <a:rPr lang="en-US" sz="4000" b="1" dirty="0"/>
            </a:br>
            <a:r>
              <a:rPr lang="en-US" sz="1600" i="1" dirty="0"/>
              <a:t>An </a:t>
            </a:r>
            <a:r>
              <a:rPr lang="en-US" sz="1600" b="1" i="1" dirty="0"/>
              <a:t>unduplicated count</a:t>
            </a:r>
            <a:r>
              <a:rPr lang="en-US" sz="1600" i="1" dirty="0"/>
              <a:t> in the context of waivers (specifically Medicaid 1915(c) Home and Community-Based Services) refers to the total number of unique individuals served within a single waiver year.</a:t>
            </a:r>
            <a:endParaRPr lang="en-US" sz="1600" i="1" dirty="0">
              <a:highlight>
                <a:srgbClr val="FFFF00"/>
              </a:highlight>
            </a:endParaRPr>
          </a:p>
        </p:txBody>
      </p:sp>
      <p:sp>
        <p:nvSpPr>
          <p:cNvPr id="7" name="TextBox 6">
            <a:extLst>
              <a:ext uri="{FF2B5EF4-FFF2-40B4-BE49-F238E27FC236}">
                <a16:creationId xmlns:a16="http://schemas.microsoft.com/office/drawing/2014/main" id="{FAAB613B-97B9-E362-98D4-03D28C0AB38C}"/>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a:t>
            </a:r>
            <a:r>
              <a:rPr lang="en-US" dirty="0">
                <a:solidFill>
                  <a:schemeClr val="bg1"/>
                </a:solidFill>
              </a:rPr>
              <a:t>17</a:t>
            </a:r>
          </a:p>
        </p:txBody>
      </p:sp>
      <p:pic>
        <p:nvPicPr>
          <p:cNvPr id="9" name="Picture 8" descr="Logo&#10;&#10;Description automatically generated with medium confidence">
            <a:extLst>
              <a:ext uri="{FF2B5EF4-FFF2-40B4-BE49-F238E27FC236}">
                <a16:creationId xmlns:a16="http://schemas.microsoft.com/office/drawing/2014/main" id="{AD2C2AAC-CDDD-E02D-B5C6-7CF04F6544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3B752710-B3F5-D73F-3093-36C4D834AC4D}"/>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aphicFrame>
        <p:nvGraphicFramePr>
          <p:cNvPr id="6" name="Chart 5">
            <a:extLst>
              <a:ext uri="{FF2B5EF4-FFF2-40B4-BE49-F238E27FC236}">
                <a16:creationId xmlns:a16="http://schemas.microsoft.com/office/drawing/2014/main" id="{4373B51F-5D85-6A62-FC7F-7FF2F22BC21E}"/>
              </a:ext>
            </a:extLst>
          </p:cNvPr>
          <p:cNvGraphicFramePr>
            <a:graphicFrameLocks/>
          </p:cNvGraphicFramePr>
          <p:nvPr>
            <p:extLst>
              <p:ext uri="{D42A27DB-BD31-4B8C-83A1-F6EECF244321}">
                <p14:modId xmlns:p14="http://schemas.microsoft.com/office/powerpoint/2010/main" val="3692754930"/>
              </p:ext>
            </p:extLst>
          </p:nvPr>
        </p:nvGraphicFramePr>
        <p:xfrm>
          <a:off x="1144926" y="2072273"/>
          <a:ext cx="9509760" cy="36496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1120751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1221D-D3F8-6F16-3670-7D1771058EB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68AFBBF-5A8D-D38A-277A-68689FCC6D13}"/>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E9AB92AE-DF5D-A967-6D0D-1BF40089462B}"/>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7097468-EA64-BE4C-C108-4E5B3529E22C}"/>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AD005FCA-E6E1-811B-EFE6-40C9D2A7D018}"/>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FBD25AB6-4BAE-1FB3-0124-A50D46608ED7}"/>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05F26E9-20D5-BDB4-6EBC-A2C6C715CDB9}"/>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Care Coordination</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1A86C5FA-000B-9416-0049-D62CD70D230D}"/>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882A3B0-1A09-59D5-ED3F-4A74D2CDB532}"/>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DDB0FAB-DFD6-C227-B7D4-DC6BFFE746D7}"/>
              </a:ext>
            </a:extLst>
          </p:cNvPr>
          <p:cNvSpPr txBox="1"/>
          <p:nvPr/>
        </p:nvSpPr>
        <p:spPr>
          <a:xfrm>
            <a:off x="927265" y="909728"/>
            <a:ext cx="10119806" cy="3174395"/>
          </a:xfrm>
          <a:prstGeom prst="rect">
            <a:avLst/>
          </a:prstGeom>
          <a:noFill/>
          <a:ln w="25400">
            <a:noFill/>
          </a:ln>
        </p:spPr>
        <p:txBody>
          <a:bodyPr wrap="square">
            <a:spAutoFit/>
          </a:bodyPr>
          <a:lstStyle/>
          <a:p>
            <a:pPr>
              <a:lnSpc>
                <a:spcPct val="150000"/>
              </a:lnSpc>
            </a:pPr>
            <a:r>
              <a:rPr lang="en-US" sz="4000" b="1" dirty="0"/>
              <a:t>Waiver Professionals</a:t>
            </a:r>
          </a:p>
          <a:p>
            <a:pPr>
              <a:lnSpc>
                <a:spcPct val="150000"/>
              </a:lnSpc>
            </a:pPr>
            <a:r>
              <a:rPr lang="en-US" sz="2400" dirty="0"/>
              <a:t>The State of Kansas contracts with three Managed Care Organizations (MCOs) to coordinate HCBS services through the KanCare program. These organizations support participants in achieving health, wellness, and independence through integrated, whole-person care.</a:t>
            </a:r>
          </a:p>
        </p:txBody>
      </p:sp>
      <p:pic>
        <p:nvPicPr>
          <p:cNvPr id="9" name="Picture 8" descr="Logo&#10;&#10;Description automatically generated with medium confidence">
            <a:extLst>
              <a:ext uri="{FF2B5EF4-FFF2-40B4-BE49-F238E27FC236}">
                <a16:creationId xmlns:a16="http://schemas.microsoft.com/office/drawing/2014/main" id="{B42049D0-D616-15E5-448D-5F85A66112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BE03443E-C482-8276-5E49-2F361FC007FD}"/>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7" name="Group 6">
            <a:extLst>
              <a:ext uri="{FF2B5EF4-FFF2-40B4-BE49-F238E27FC236}">
                <a16:creationId xmlns:a16="http://schemas.microsoft.com/office/drawing/2014/main" id="{1F16271C-4A28-60F4-9712-F15C6BD189AD}"/>
              </a:ext>
            </a:extLst>
          </p:cNvPr>
          <p:cNvGrpSpPr/>
          <p:nvPr/>
        </p:nvGrpSpPr>
        <p:grpSpPr>
          <a:xfrm>
            <a:off x="2688671" y="4439020"/>
            <a:ext cx="6596994" cy="819302"/>
            <a:chOff x="4404358" y="3844703"/>
            <a:chExt cx="6596994" cy="819302"/>
          </a:xfrm>
        </p:grpSpPr>
        <p:pic>
          <p:nvPicPr>
            <p:cNvPr id="8" name="Picture 7" descr="A picture containing logo&#10;&#10;AI-generated content may be incorrect.">
              <a:extLst>
                <a:ext uri="{FF2B5EF4-FFF2-40B4-BE49-F238E27FC236}">
                  <a16:creationId xmlns:a16="http://schemas.microsoft.com/office/drawing/2014/main" id="{6CEB44B1-3204-F106-C3AB-D664C6C062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04358" y="3935234"/>
              <a:ext cx="1828800" cy="638239"/>
            </a:xfrm>
            <a:prstGeom prst="rect">
              <a:avLst/>
            </a:prstGeom>
          </p:spPr>
        </p:pic>
        <p:pic>
          <p:nvPicPr>
            <p:cNvPr id="17" name="Picture 16">
              <a:extLst>
                <a:ext uri="{FF2B5EF4-FFF2-40B4-BE49-F238E27FC236}">
                  <a16:creationId xmlns:a16="http://schemas.microsoft.com/office/drawing/2014/main" id="{BFB71206-7A93-8D1D-ABC9-F89B5562C75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9172552" y="3975078"/>
              <a:ext cx="1828800" cy="558550"/>
            </a:xfrm>
            <a:prstGeom prst="rect">
              <a:avLst/>
            </a:prstGeom>
          </p:spPr>
        </p:pic>
        <p:pic>
          <p:nvPicPr>
            <p:cNvPr id="20" name="Picture 19" descr="A picture containing logo&#10;&#10;AI-generated content may be incorrect.">
              <a:extLst>
                <a:ext uri="{FF2B5EF4-FFF2-40B4-BE49-F238E27FC236}">
                  <a16:creationId xmlns:a16="http://schemas.microsoft.com/office/drawing/2014/main" id="{09ACB0C4-F0EB-2A3A-6CD3-B521CA1D18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88455" y="3844703"/>
              <a:ext cx="1828800" cy="819302"/>
            </a:xfrm>
            <a:prstGeom prst="rect">
              <a:avLst/>
            </a:prstGeom>
          </p:spPr>
        </p:pic>
      </p:grpSp>
      <p:sp>
        <p:nvSpPr>
          <p:cNvPr id="5" name="TextBox 4">
            <a:extLst>
              <a:ext uri="{FF2B5EF4-FFF2-40B4-BE49-F238E27FC236}">
                <a16:creationId xmlns:a16="http://schemas.microsoft.com/office/drawing/2014/main" id="{F196BA0F-A0D6-8540-6D21-B3B2854752D1}"/>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18</a:t>
            </a:r>
            <a:endParaRPr lang="en-US" dirty="0">
              <a:solidFill>
                <a:schemeClr val="bg1"/>
              </a:solidFill>
            </a:endParaRPr>
          </a:p>
        </p:txBody>
      </p:sp>
    </p:spTree>
    <p:extLst>
      <p:ext uri="{BB962C8B-B14F-4D97-AF65-F5344CB8AC3E}">
        <p14:creationId xmlns:p14="http://schemas.microsoft.com/office/powerpoint/2010/main" val="2935667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2C793D-4F62-38F7-3EFA-8E65C342A89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DBDD292-3733-3725-560F-070A0DB37881}"/>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84F042FB-1D9B-40E1-5128-FEC9E237DB24}"/>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BEFC77AF-9CA4-2392-0821-7E3B2804FE73}"/>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D3CC9B51-9B43-DF2C-4719-8B0B1DD3AC32}"/>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9FBE9040-56C5-C6A0-FC03-D4D40BBD3F48}"/>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32A6AC8-00C8-53F6-3E9A-0F2AA1C22C47}"/>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Care Coordination</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527AAA0D-950E-5192-6F77-D1BD7591695F}"/>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E25B0CD4-74E8-096E-7FCA-82EC034140AE}"/>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329D8D4-C8B8-B3A8-97A3-844C58CBDCC5}"/>
              </a:ext>
            </a:extLst>
          </p:cNvPr>
          <p:cNvSpPr txBox="1"/>
          <p:nvPr/>
        </p:nvSpPr>
        <p:spPr>
          <a:xfrm>
            <a:off x="927265" y="787939"/>
            <a:ext cx="10119806" cy="5533694"/>
          </a:xfrm>
          <a:prstGeom prst="rect">
            <a:avLst/>
          </a:prstGeom>
          <a:noFill/>
          <a:ln w="25400">
            <a:noFill/>
          </a:ln>
        </p:spPr>
        <p:txBody>
          <a:bodyPr wrap="square">
            <a:spAutoFit/>
          </a:bodyPr>
          <a:lstStyle/>
          <a:p>
            <a:pPr>
              <a:lnSpc>
                <a:spcPct val="150000"/>
              </a:lnSpc>
            </a:pPr>
            <a:r>
              <a:rPr lang="en-US" sz="4000" b="1" dirty="0"/>
              <a:t>MCOs</a:t>
            </a:r>
          </a:p>
          <a:p>
            <a:pPr marL="283464" indent="-283464">
              <a:lnSpc>
                <a:spcPct val="150000"/>
              </a:lnSpc>
              <a:buFont typeface="Arial" panose="020B0604020202020204" pitchFamily="34" charset="0"/>
              <a:buChar char="•"/>
            </a:pPr>
            <a:r>
              <a:rPr lang="en-US" sz="2200" dirty="0"/>
              <a:t>The Care Coordinator will meet with the new enrollee in person and complete the service needs assessment and Personal Interest Inventory with them.  These are the first steps to creating the Person-Centered Service Plan (PCSP). </a:t>
            </a:r>
          </a:p>
          <a:p>
            <a:pPr marL="283464" indent="-283464">
              <a:lnSpc>
                <a:spcPct val="150000"/>
              </a:lnSpc>
              <a:buFont typeface="Arial" panose="020B0604020202020204" pitchFamily="34" charset="0"/>
              <a:buChar char="•"/>
            </a:pPr>
            <a:r>
              <a:rPr lang="en-US" sz="2200" dirty="0"/>
              <a:t>Choices:  The new enrollee is given a list of BI waiver service providers to reach out to and determine who is the best fit. </a:t>
            </a:r>
          </a:p>
          <a:p>
            <a:pPr>
              <a:lnSpc>
                <a:spcPct val="150000"/>
              </a:lnSpc>
            </a:pPr>
            <a:endParaRPr lang="en-US" sz="2200" dirty="0"/>
          </a:p>
          <a:p>
            <a:pPr>
              <a:lnSpc>
                <a:spcPct val="150000"/>
              </a:lnSpc>
            </a:pPr>
            <a:r>
              <a:rPr lang="en-US" sz="2200" dirty="0"/>
              <a:t>Care Coordinators are responsible for assisting the participant in developing, monitoring, and following up on the outcomes of the PCSP, as well as the person’s satisfaction with services.</a:t>
            </a:r>
          </a:p>
        </p:txBody>
      </p:sp>
      <p:pic>
        <p:nvPicPr>
          <p:cNvPr id="9" name="Picture 8" descr="Logo&#10;&#10;Description automatically generated with medium confidence">
            <a:extLst>
              <a:ext uri="{FF2B5EF4-FFF2-40B4-BE49-F238E27FC236}">
                <a16:creationId xmlns:a16="http://schemas.microsoft.com/office/drawing/2014/main" id="{1760BC0A-D1CA-195C-D66F-535E0348AF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A33FD332-8FC8-9B44-1D0C-526E4CE74849}"/>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71A43874-6A53-CC8F-18E1-BE0D2A8DF88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19</a:t>
            </a:r>
            <a:endParaRPr lang="en-US" dirty="0">
              <a:solidFill>
                <a:schemeClr val="bg1"/>
              </a:solidFill>
            </a:endParaRPr>
          </a:p>
        </p:txBody>
      </p:sp>
    </p:spTree>
    <p:extLst>
      <p:ext uri="{BB962C8B-B14F-4D97-AF65-F5344CB8AC3E}">
        <p14:creationId xmlns:p14="http://schemas.microsoft.com/office/powerpoint/2010/main" val="2854419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outdoor&#10;&#10;AI-generated content may be incorrect.">
            <a:extLst>
              <a:ext uri="{FF2B5EF4-FFF2-40B4-BE49-F238E27FC236}">
                <a16:creationId xmlns:a16="http://schemas.microsoft.com/office/drawing/2014/main" id="{903DDAE6-A856-66A1-5E99-969408CF32FB}"/>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2" y="345"/>
            <a:ext cx="12192002" cy="6857310"/>
          </a:xfrm>
          <a:prstGeom prst="rect">
            <a:avLst/>
          </a:prstGeom>
        </p:spPr>
      </p:pic>
      <p:sp>
        <p:nvSpPr>
          <p:cNvPr id="4" name="Rectangle 3">
            <a:extLst>
              <a:ext uri="{FF2B5EF4-FFF2-40B4-BE49-F238E27FC236}">
                <a16:creationId xmlns:a16="http://schemas.microsoft.com/office/drawing/2014/main" id="{26DA3030-2DBE-E429-B908-1F71A34BD4E8}"/>
              </a:ext>
            </a:extLst>
          </p:cNvPr>
          <p:cNvSpPr/>
          <p:nvPr/>
        </p:nvSpPr>
        <p:spPr>
          <a:xfrm rot="16200000">
            <a:off x="5971314" y="-4259802"/>
            <a:ext cx="249372" cy="12192001"/>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F44EA9D-2691-41D7-75F6-A53E017A9540}"/>
              </a:ext>
            </a:extLst>
          </p:cNvPr>
          <p:cNvSpPr/>
          <p:nvPr/>
        </p:nvSpPr>
        <p:spPr>
          <a:xfrm>
            <a:off x="0" y="1794940"/>
            <a:ext cx="12192000" cy="249373"/>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F6C68E-3CC4-507D-349B-26C7EB8B1597}"/>
              </a:ext>
            </a:extLst>
          </p:cNvPr>
          <p:cNvSpPr txBox="1"/>
          <p:nvPr/>
        </p:nvSpPr>
        <p:spPr>
          <a:xfrm>
            <a:off x="869575" y="460899"/>
            <a:ext cx="10452847" cy="6341736"/>
          </a:xfrm>
          <a:prstGeom prst="rect">
            <a:avLst/>
          </a:prstGeom>
          <a:noFill/>
          <a:ln w="25400">
            <a:noFill/>
          </a:ln>
        </p:spPr>
        <p:txBody>
          <a:bodyPr wrap="square">
            <a:spAutoFit/>
          </a:bodyPr>
          <a:lstStyle/>
          <a:p>
            <a:pPr algn="ctr"/>
            <a:r>
              <a:rPr lang="en-US" sz="6600" b="1" dirty="0"/>
              <a:t>What We Will Cover Today</a:t>
            </a:r>
          </a:p>
          <a:p>
            <a:pPr marL="182880" algn="ctr"/>
            <a:endParaRPr lang="en-US" b="1" dirty="0"/>
          </a:p>
          <a:p>
            <a:pPr marL="182880" lvl="1" algn="ctr" defTabSz="711200">
              <a:lnSpc>
                <a:spcPct val="90000"/>
              </a:lnSpc>
              <a:spcBef>
                <a:spcPct val="0"/>
              </a:spcBef>
              <a:spcAft>
                <a:spcPct val="15000"/>
              </a:spcAft>
            </a:pPr>
            <a:endParaRPr lang="en-US" sz="2400" b="1" dirty="0">
              <a:solidFill>
                <a:schemeClr val="tx1"/>
              </a:solidFill>
            </a:endParaRPr>
          </a:p>
          <a:p>
            <a:pPr marL="285750" lvl="0" indent="-285750" algn="ctr">
              <a:lnSpc>
                <a:spcPct val="150000"/>
              </a:lnSpc>
              <a:buFont typeface="Arial" panose="020B0604020202020204" pitchFamily="34" charset="0"/>
              <a:buChar char="•"/>
            </a:pPr>
            <a:r>
              <a:rPr lang="en-US" sz="2000" b="1" dirty="0"/>
              <a:t>Home and Community-Based Services (HCBS)</a:t>
            </a:r>
          </a:p>
          <a:p>
            <a:pPr marL="285750" lvl="0" indent="-285750" algn="ctr">
              <a:lnSpc>
                <a:spcPct val="150000"/>
              </a:lnSpc>
              <a:buFont typeface="Arial" panose="020B0604020202020204" pitchFamily="34" charset="0"/>
              <a:buChar char="•"/>
            </a:pPr>
            <a:r>
              <a:rPr lang="en-US" sz="2000" b="1" dirty="0"/>
              <a:t>HCBS and the Brain Injury (BI) Waiver </a:t>
            </a:r>
          </a:p>
          <a:p>
            <a:pPr marL="285750" lvl="0" indent="-285750" algn="ctr">
              <a:lnSpc>
                <a:spcPct val="150000"/>
              </a:lnSpc>
              <a:buFont typeface="Arial" panose="020B0604020202020204" pitchFamily="34" charset="0"/>
              <a:buChar char="•"/>
            </a:pPr>
            <a:r>
              <a:rPr lang="en-US" sz="2000" b="1" dirty="0"/>
              <a:t>BI Waiver Eligibility/Pathway to the Waiver</a:t>
            </a:r>
          </a:p>
          <a:p>
            <a:pPr marL="285750" lvl="0" indent="-285750" algn="ctr">
              <a:lnSpc>
                <a:spcPct val="150000"/>
              </a:lnSpc>
              <a:buFont typeface="Arial" panose="020B0604020202020204" pitchFamily="34" charset="0"/>
              <a:buChar char="•"/>
            </a:pPr>
            <a:r>
              <a:rPr lang="en-US" sz="2000" b="1" dirty="0"/>
              <a:t>MCO and Care Coordination</a:t>
            </a:r>
          </a:p>
          <a:p>
            <a:pPr marL="285750" lvl="0" indent="-285750" algn="ctr">
              <a:lnSpc>
                <a:spcPct val="150000"/>
              </a:lnSpc>
              <a:buFont typeface="Arial" panose="020B0604020202020204" pitchFamily="34" charset="0"/>
              <a:buChar char="•"/>
            </a:pPr>
            <a:r>
              <a:rPr lang="en-US" sz="2000" b="1" dirty="0"/>
              <a:t>Person Centeredness</a:t>
            </a:r>
          </a:p>
          <a:p>
            <a:pPr marL="285750" lvl="0" indent="-285750" algn="ctr">
              <a:lnSpc>
                <a:spcPct val="150000"/>
              </a:lnSpc>
              <a:buFont typeface="Arial" panose="020B0604020202020204" pitchFamily="34" charset="0"/>
              <a:buChar char="•"/>
            </a:pPr>
            <a:r>
              <a:rPr lang="en-US" sz="2000" b="1" dirty="0"/>
              <a:t>BI Waiver Services and Transition Planning</a:t>
            </a:r>
          </a:p>
          <a:p>
            <a:pPr marL="285750" lvl="0" indent="-285750" algn="ctr">
              <a:lnSpc>
                <a:spcPct val="150000"/>
              </a:lnSpc>
              <a:buFont typeface="Arial" panose="020B0604020202020204" pitchFamily="34" charset="0"/>
              <a:buChar char="•"/>
            </a:pPr>
            <a:r>
              <a:rPr lang="en-US" sz="2000" b="1" dirty="0"/>
              <a:t>Growth of the BI Waiver</a:t>
            </a:r>
          </a:p>
          <a:p>
            <a:pPr marL="285750" lvl="0" indent="-285750" algn="ctr">
              <a:lnSpc>
                <a:spcPct val="150000"/>
              </a:lnSpc>
              <a:buFont typeface="Arial" panose="020B0604020202020204" pitchFamily="34" charset="0"/>
              <a:buChar char="•"/>
            </a:pPr>
            <a:r>
              <a:rPr lang="en-US" sz="2000" b="1" dirty="0"/>
              <a:t>ACL Traumatic Brain Injury State Partnership</a:t>
            </a:r>
          </a:p>
          <a:p>
            <a:pPr marL="285750" lvl="0" indent="-285750" algn="ctr">
              <a:lnSpc>
                <a:spcPct val="150000"/>
              </a:lnSpc>
              <a:buFont typeface="Arial" panose="020B0604020202020204" pitchFamily="34" charset="0"/>
              <a:buChar char="•"/>
            </a:pPr>
            <a:r>
              <a:rPr lang="en-US" sz="2000" b="1" dirty="0"/>
              <a:t>Kansas BI Strategic Plan </a:t>
            </a:r>
          </a:p>
          <a:p>
            <a:pPr marL="285750" lvl="0" indent="-285750" algn="ctr">
              <a:lnSpc>
                <a:spcPct val="150000"/>
              </a:lnSpc>
              <a:buFont typeface="Arial" panose="020B0604020202020204" pitchFamily="34" charset="0"/>
              <a:buChar char="•"/>
            </a:pPr>
            <a:r>
              <a:rPr lang="en-US" sz="2000" b="1" dirty="0"/>
              <a:t>Closing and Q&amp;A</a:t>
            </a:r>
          </a:p>
        </p:txBody>
      </p:sp>
    </p:spTree>
    <p:extLst>
      <p:ext uri="{BB962C8B-B14F-4D97-AF65-F5344CB8AC3E}">
        <p14:creationId xmlns:p14="http://schemas.microsoft.com/office/powerpoint/2010/main" val="69653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A42D-F447-5B38-22FC-6068DB86A15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A1356B2-6730-24B7-D6FD-8C2274D7626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0D0DE8AE-4B25-CAE9-9BC6-D54D80890809}"/>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FE740134-C871-533E-E86D-8627555019D3}"/>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64308201-1315-8524-2E11-98A471D241C5}"/>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F872FD5D-100D-CBCB-D398-3FFFADA9B756}"/>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EFFC8C7-78DA-91BE-B2D1-FF3E1B18993E}"/>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Person-Centered Care</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B120D658-A645-FE3E-14B4-E3807937DC0F}"/>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83790EFD-6F81-0F35-1F80-D3110FC1480B}"/>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1938E8C-DF50-2D47-6411-E9C6AAF0D947}"/>
              </a:ext>
            </a:extLst>
          </p:cNvPr>
          <p:cNvSpPr txBox="1"/>
          <p:nvPr/>
        </p:nvSpPr>
        <p:spPr>
          <a:xfrm>
            <a:off x="838200" y="909728"/>
            <a:ext cx="10119806" cy="4467057"/>
          </a:xfrm>
          <a:prstGeom prst="rect">
            <a:avLst/>
          </a:prstGeom>
          <a:noFill/>
          <a:ln w="25400">
            <a:noFill/>
          </a:ln>
        </p:spPr>
        <p:txBody>
          <a:bodyPr wrap="square">
            <a:spAutoFit/>
          </a:bodyPr>
          <a:lstStyle/>
          <a:p>
            <a:pPr>
              <a:lnSpc>
                <a:spcPct val="150000"/>
              </a:lnSpc>
            </a:pPr>
            <a:r>
              <a:rPr lang="en-US" sz="2400" dirty="0"/>
              <a:t>As professionals, in all waiver service areas, we often learn what works well for those utilizing our services. The word “EXPERT” identifies us as someone with the background and knowledge to help those with a brain injury within the scope of their credentialing.</a:t>
            </a:r>
          </a:p>
          <a:p>
            <a:pPr>
              <a:lnSpc>
                <a:spcPct val="150000"/>
              </a:lnSpc>
            </a:pPr>
            <a:br>
              <a:rPr lang="en-US" sz="2400" dirty="0"/>
            </a:br>
            <a:r>
              <a:rPr lang="en-US" sz="2400" dirty="0"/>
              <a:t>Participants are the experts in their own lives. Along with their natural supports, they define their goals and direct their care. Our role is to support their choices, respect their autonomy, and provide guidance when needed.</a:t>
            </a:r>
          </a:p>
        </p:txBody>
      </p:sp>
      <p:pic>
        <p:nvPicPr>
          <p:cNvPr id="9" name="Picture 8" descr="Logo&#10;&#10;Description automatically generated with medium confidence">
            <a:extLst>
              <a:ext uri="{FF2B5EF4-FFF2-40B4-BE49-F238E27FC236}">
                <a16:creationId xmlns:a16="http://schemas.microsoft.com/office/drawing/2014/main" id="{8EF1BCE6-7AE4-8165-3B9A-A89E67E007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D1993AE8-2BA1-939F-647E-DEED38427E7D}"/>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F0772E77-CD02-BB93-D924-CA4797EE4408}"/>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20</a:t>
            </a:r>
            <a:endParaRPr lang="en-US" dirty="0">
              <a:solidFill>
                <a:schemeClr val="bg1"/>
              </a:solidFill>
            </a:endParaRPr>
          </a:p>
        </p:txBody>
      </p:sp>
    </p:spTree>
    <p:extLst>
      <p:ext uri="{BB962C8B-B14F-4D97-AF65-F5344CB8AC3E}">
        <p14:creationId xmlns:p14="http://schemas.microsoft.com/office/powerpoint/2010/main" val="2181048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2C3B0-8813-46F4-EE1D-676619EB5E1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664035D-C0EB-D5C6-19EF-BD600A95CF2E}"/>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EAD77E33-9065-36AE-1949-A19484702813}"/>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71882F8A-BE95-DD9E-A6B3-878E1ECB203B}"/>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C7A94E18-4F66-9E48-2006-D8D16D2F9E99}"/>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33B6093D-527A-2FF9-9742-E7AA41FF101F}"/>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3289023-A49D-FACB-BAF9-C9B40026C648}"/>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Person-Centered Care</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5B3D875A-75E1-F47D-04ED-FB837A64D8AE}"/>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FFEB64E-3331-3D52-1CC1-F007DA0746E8}"/>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A7541879-4DD1-562B-028B-E76D9315C7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8F4D8BF8-E702-8535-A515-A1DCC9A8C294}"/>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5" name="Picture 4" descr="Diagram">
            <a:extLst>
              <a:ext uri="{FF2B5EF4-FFF2-40B4-BE49-F238E27FC236}">
                <a16:creationId xmlns:a16="http://schemas.microsoft.com/office/drawing/2014/main" id="{B1935AB3-B01E-0470-E2CD-8829134E5FD3}"/>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261360" y="1035642"/>
            <a:ext cx="5669280" cy="515904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ED71D110-1FC7-54BD-A2D8-9ABA09B8FD0B}"/>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21</a:t>
            </a:r>
            <a:endParaRPr lang="en-US" dirty="0">
              <a:solidFill>
                <a:schemeClr val="bg1"/>
              </a:solidFill>
            </a:endParaRPr>
          </a:p>
        </p:txBody>
      </p:sp>
    </p:spTree>
    <p:extLst>
      <p:ext uri="{BB962C8B-B14F-4D97-AF65-F5344CB8AC3E}">
        <p14:creationId xmlns:p14="http://schemas.microsoft.com/office/powerpoint/2010/main" val="22425978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C5DA16-3E23-0775-D559-0923AC22A506}"/>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FC322C6-DD15-8835-6B18-FEB6E12C30A9}"/>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265F3DAE-A4B4-C35C-8BBC-40C639E0B3D5}"/>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4865FCFC-6818-5EAB-1632-C470911A335F}"/>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F03976D7-E3EF-EC26-11C5-A15108BF9E6D}"/>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216F386-A6A5-5B42-FC2F-B6D4F8783698}"/>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61CE85B7-AC4F-FDDF-F90F-E168856A5492}"/>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233E173C-06C8-D3B0-F81F-F3D35ECBE955}"/>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909808F4-3D3D-6B4C-98F8-D37199D211B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84F0C1CC-2054-3F6A-1FE4-A201EECF1C41}"/>
              </a:ext>
            </a:extLst>
          </p:cNvPr>
          <p:cNvSpPr txBox="1"/>
          <p:nvPr/>
        </p:nvSpPr>
        <p:spPr>
          <a:xfrm>
            <a:off x="927265" y="787939"/>
            <a:ext cx="10119806" cy="5025863"/>
          </a:xfrm>
          <a:prstGeom prst="rect">
            <a:avLst/>
          </a:prstGeom>
          <a:noFill/>
          <a:ln w="25400">
            <a:noFill/>
          </a:ln>
        </p:spPr>
        <p:txBody>
          <a:bodyPr wrap="square">
            <a:spAutoFit/>
          </a:bodyPr>
          <a:lstStyle/>
          <a:p>
            <a:pPr>
              <a:lnSpc>
                <a:spcPct val="150000"/>
              </a:lnSpc>
            </a:pPr>
            <a:r>
              <a:rPr lang="en-US" sz="4000" b="1" dirty="0"/>
              <a:t>Charting the </a:t>
            </a:r>
            <a:r>
              <a:rPr lang="en-US" sz="4000" b="1" dirty="0" err="1"/>
              <a:t>LifeCourse</a:t>
            </a:r>
            <a:endParaRPr lang="en-US" sz="4000" b="1" dirty="0"/>
          </a:p>
          <a:p>
            <a:pPr marL="342900" indent="-342900">
              <a:lnSpc>
                <a:spcPct val="150000"/>
              </a:lnSpc>
              <a:buFont typeface="Arial" panose="020B0604020202020204" pitchFamily="34" charset="0"/>
              <a:buChar char="•"/>
            </a:pPr>
            <a:r>
              <a:rPr lang="en-US" sz="2200" dirty="0"/>
              <a:t>KDADS continues its partnership with The </a:t>
            </a:r>
            <a:r>
              <a:rPr lang="en-US" sz="2200" dirty="0" err="1"/>
              <a:t>LifeCourse</a:t>
            </a:r>
            <a:r>
              <a:rPr lang="en-US" sz="2200" dirty="0"/>
              <a:t> Nexus, Charting the </a:t>
            </a:r>
            <a:r>
              <a:rPr lang="en-US" sz="2200" dirty="0" err="1"/>
              <a:t>LifeCourse</a:t>
            </a:r>
            <a:r>
              <a:rPr lang="en-US" sz="2200" dirty="0"/>
              <a:t>. </a:t>
            </a:r>
          </a:p>
          <a:p>
            <a:pPr marL="342900" indent="-342900">
              <a:lnSpc>
                <a:spcPct val="150000"/>
              </a:lnSpc>
              <a:buFont typeface="Arial" panose="020B0604020202020204" pitchFamily="34" charset="0"/>
              <a:buChar char="•"/>
            </a:pPr>
            <a:r>
              <a:rPr lang="en-US" sz="2200" dirty="0"/>
              <a:t>The framework is human-centric, meaning the principles are designed to reflect the needs of people. </a:t>
            </a:r>
          </a:p>
          <a:p>
            <a:pPr marL="342900" indent="-342900">
              <a:lnSpc>
                <a:spcPct val="150000"/>
              </a:lnSpc>
              <a:buFont typeface="Arial" panose="020B0604020202020204" pitchFamily="34" charset="0"/>
              <a:buChar char="•"/>
            </a:pPr>
            <a:r>
              <a:rPr lang="en-US" sz="2200" dirty="0"/>
              <a:t>The key principles were initially developed to drive person-centered change for people with developmental disabilities.  This has now been expanded to other populations.</a:t>
            </a:r>
          </a:p>
          <a:p>
            <a:pPr marL="342900" indent="-342900">
              <a:lnSpc>
                <a:spcPct val="150000"/>
              </a:lnSpc>
              <a:buFont typeface="Arial" panose="020B0604020202020204" pitchFamily="34" charset="0"/>
              <a:buChar char="•"/>
            </a:pPr>
            <a:r>
              <a:rPr lang="en-US" sz="2200" dirty="0"/>
              <a:t>The </a:t>
            </a:r>
            <a:r>
              <a:rPr lang="en-US" sz="2200" dirty="0" err="1"/>
              <a:t>LifeCourse</a:t>
            </a:r>
            <a:r>
              <a:rPr lang="en-US" sz="2200" dirty="0"/>
              <a:t> framework and tools can be applied to everyone and can be used to drive transformational change in practices, organizations, policies, and communities.</a:t>
            </a:r>
          </a:p>
        </p:txBody>
      </p:sp>
      <p:pic>
        <p:nvPicPr>
          <p:cNvPr id="9" name="Picture 8" descr="Logo&#10;&#10;Description automatically generated with medium confidence">
            <a:extLst>
              <a:ext uri="{FF2B5EF4-FFF2-40B4-BE49-F238E27FC236}">
                <a16:creationId xmlns:a16="http://schemas.microsoft.com/office/drawing/2014/main" id="{CB0098AA-D540-93AD-179A-C286724811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53D2BF09-7B79-13FB-8456-4712239D09EC}"/>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6" name="Picture 5" descr="Graphical user interface&#10;&#10;AI-generated content may be incorrect.">
            <a:extLst>
              <a:ext uri="{FF2B5EF4-FFF2-40B4-BE49-F238E27FC236}">
                <a16:creationId xmlns:a16="http://schemas.microsoft.com/office/drawing/2014/main" id="{1E6CAF05-CD3A-3099-2F0A-65A014A557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552" y="1216231"/>
            <a:ext cx="1828800" cy="445008"/>
          </a:xfrm>
          <a:prstGeom prst="rect">
            <a:avLst/>
          </a:prstGeom>
        </p:spPr>
      </p:pic>
      <p:sp>
        <p:nvSpPr>
          <p:cNvPr id="5" name="TextBox 4">
            <a:extLst>
              <a:ext uri="{FF2B5EF4-FFF2-40B4-BE49-F238E27FC236}">
                <a16:creationId xmlns:a16="http://schemas.microsoft.com/office/drawing/2014/main" id="{CEC588FF-7C70-A54A-3210-6F2AB719BA57}"/>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22</a:t>
            </a:r>
            <a:endParaRPr lang="en-US" dirty="0">
              <a:solidFill>
                <a:schemeClr val="bg1"/>
              </a:solidFill>
            </a:endParaRPr>
          </a:p>
        </p:txBody>
      </p:sp>
    </p:spTree>
    <p:extLst>
      <p:ext uri="{BB962C8B-B14F-4D97-AF65-F5344CB8AC3E}">
        <p14:creationId xmlns:p14="http://schemas.microsoft.com/office/powerpoint/2010/main" val="28397635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8B780-960C-586D-B238-F066F53B4DB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94C6C89-C1A1-3C11-12B3-08DC185CD2EC}"/>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F5726524-8049-9B45-8BF2-A78E3BEF9A32}"/>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0CC3E7B-952E-E36B-C44F-6A51A7D6F24C}"/>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DAB59DB1-16E4-F047-95D8-D609CAD910FE}"/>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E628353C-7EE5-50D8-1757-8ECB94EE5C48}"/>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77EB30A-2BD3-B128-4845-02F92841B563}"/>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8ECF5EDC-CD23-57B5-7DE2-3D10F69A7309}"/>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6C0E78ED-793B-645A-CF66-0DBFB2D6ADF7}"/>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7B0442B-4DDE-CC50-902D-C10696BA8A9B}"/>
              </a:ext>
            </a:extLst>
          </p:cNvPr>
          <p:cNvSpPr txBox="1"/>
          <p:nvPr/>
        </p:nvSpPr>
        <p:spPr>
          <a:xfrm>
            <a:off x="927265" y="787939"/>
            <a:ext cx="10119806" cy="5390386"/>
          </a:xfrm>
          <a:prstGeom prst="rect">
            <a:avLst/>
          </a:prstGeom>
          <a:noFill/>
          <a:ln w="25400">
            <a:noFill/>
          </a:ln>
        </p:spPr>
        <p:txBody>
          <a:bodyPr wrap="square">
            <a:spAutoFit/>
          </a:bodyPr>
          <a:lstStyle/>
          <a:p>
            <a:pPr>
              <a:lnSpc>
                <a:spcPct val="150000"/>
              </a:lnSpc>
            </a:pPr>
            <a:r>
              <a:rPr lang="en-US" sz="4000" b="1" dirty="0"/>
              <a:t>ACL Traumatic BI State Partnership Program</a:t>
            </a:r>
          </a:p>
          <a:p>
            <a:pPr>
              <a:lnSpc>
                <a:spcPct val="150000"/>
              </a:lnSpc>
            </a:pPr>
            <a:r>
              <a:rPr lang="en-US" sz="2400" dirty="0"/>
              <a:t>The Traumatic Brain Injury (TBI) State Partnership Program is a federal grant initiative administered by the Administration for Community Living (ACL). Its primary mission is to help states create and strengthen person-centered, culturally competent systems of services and supports for individuals with TBI, their families, and their support networks throughout their lives.</a:t>
            </a:r>
          </a:p>
          <a:p>
            <a:pPr>
              <a:lnSpc>
                <a:spcPct val="150000"/>
              </a:lnSpc>
            </a:pPr>
            <a:endParaRPr lang="en-US" sz="2400" dirty="0"/>
          </a:p>
          <a:p>
            <a:pPr>
              <a:lnSpc>
                <a:spcPct val="150000"/>
              </a:lnSpc>
            </a:pPr>
            <a:r>
              <a:rPr lang="en-US" sz="2400" dirty="0"/>
              <a:t>Kansas started this partnership in 2018 at the request of stakeholders to expand opportunities for those in our community living with brain injuries.  </a:t>
            </a:r>
          </a:p>
        </p:txBody>
      </p:sp>
      <p:pic>
        <p:nvPicPr>
          <p:cNvPr id="9" name="Picture 8" descr="Logo&#10;&#10;Description automatically generated with medium confidence">
            <a:extLst>
              <a:ext uri="{FF2B5EF4-FFF2-40B4-BE49-F238E27FC236}">
                <a16:creationId xmlns:a16="http://schemas.microsoft.com/office/drawing/2014/main" id="{8B9456F3-141D-8933-FC72-68412F84D6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A8C7C0B9-B77F-0FA5-35A1-C885D9A45120}"/>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7" name="Picture 6" descr="Logo, company name">
            <a:extLst>
              <a:ext uri="{FF2B5EF4-FFF2-40B4-BE49-F238E27FC236}">
                <a16:creationId xmlns:a16="http://schemas.microsoft.com/office/drawing/2014/main" id="{2A11382F-80FE-0407-F97B-B18ADD00CC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5411" y="4334275"/>
            <a:ext cx="1828800" cy="752421"/>
          </a:xfrm>
          <a:prstGeom prst="rect">
            <a:avLst/>
          </a:prstGeom>
        </p:spPr>
      </p:pic>
      <p:sp>
        <p:nvSpPr>
          <p:cNvPr id="5" name="TextBox 4">
            <a:extLst>
              <a:ext uri="{FF2B5EF4-FFF2-40B4-BE49-F238E27FC236}">
                <a16:creationId xmlns:a16="http://schemas.microsoft.com/office/drawing/2014/main" id="{64494AA9-51C5-DCB4-FA72-C7D7E916F40D}"/>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23</a:t>
            </a:r>
            <a:endParaRPr lang="en-US" dirty="0">
              <a:solidFill>
                <a:schemeClr val="bg1"/>
              </a:solidFill>
            </a:endParaRPr>
          </a:p>
        </p:txBody>
      </p:sp>
    </p:spTree>
    <p:extLst>
      <p:ext uri="{BB962C8B-B14F-4D97-AF65-F5344CB8AC3E}">
        <p14:creationId xmlns:p14="http://schemas.microsoft.com/office/powerpoint/2010/main" val="1001824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9FB906-06BA-1CB6-7FB2-620304A7A11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36C456A-122A-B6E1-5138-FCBED663B88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F3EA54EF-32BE-0E77-A017-6B5302133E88}"/>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CCC8C979-8F26-A7AF-C3EE-524B6E08DA09}"/>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2AC1E3AF-3CA3-2105-2D6C-B489A1F24A50}"/>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D7F6C74-D7E2-B3EE-B9DE-F5B29760AC4E}"/>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CC65F9C6-F596-AB0D-6031-18D69E59A93B}"/>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7C7103A3-B13E-E987-DB17-B8DEA855B316}"/>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1ABE240-0925-88B4-8B53-A1276FB8C30F}"/>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2EB8940-8E1C-428F-5D4D-DF760E12E43C}"/>
              </a:ext>
            </a:extLst>
          </p:cNvPr>
          <p:cNvSpPr txBox="1"/>
          <p:nvPr/>
        </p:nvSpPr>
        <p:spPr>
          <a:xfrm>
            <a:off x="927265" y="787939"/>
            <a:ext cx="10119806" cy="5441361"/>
          </a:xfrm>
          <a:prstGeom prst="rect">
            <a:avLst/>
          </a:prstGeom>
          <a:noFill/>
          <a:ln w="25400">
            <a:noFill/>
          </a:ln>
        </p:spPr>
        <p:txBody>
          <a:bodyPr wrap="square">
            <a:spAutoFit/>
          </a:bodyPr>
          <a:lstStyle/>
          <a:p>
            <a:pPr>
              <a:lnSpc>
                <a:spcPct val="150000"/>
              </a:lnSpc>
            </a:pPr>
            <a:r>
              <a:rPr lang="en-US" sz="3600" b="1" dirty="0"/>
              <a:t>ACL Traumatic BI State Partnership Program Goals  </a:t>
            </a:r>
          </a:p>
          <a:p>
            <a:pPr>
              <a:lnSpc>
                <a:spcPct val="150000"/>
              </a:lnSpc>
            </a:pPr>
            <a:r>
              <a:rPr lang="en-US" sz="2200" b="1" dirty="0"/>
              <a:t>Partnership Activities </a:t>
            </a:r>
            <a:r>
              <a:rPr lang="en-US" sz="2200" dirty="0"/>
              <a:t>- identifying and reaching out to new partners, coordinating and aligning activities, information exchange, collaboration on grant activities, and collaboration on activities related to the grant</a:t>
            </a:r>
          </a:p>
          <a:p>
            <a:pPr>
              <a:lnSpc>
                <a:spcPct val="150000"/>
              </a:lnSpc>
            </a:pPr>
            <a:r>
              <a:rPr lang="en-US" sz="2200" b="1" dirty="0"/>
              <a:t>Planning and Infrastructure </a:t>
            </a:r>
            <a:r>
              <a:rPr lang="en-US" sz="2200" dirty="0"/>
              <a:t>– state planning, policy and procedures development, state councils, needs assessment, surveillance, registry, IT systems</a:t>
            </a:r>
          </a:p>
          <a:p>
            <a:pPr>
              <a:lnSpc>
                <a:spcPct val="150000"/>
              </a:lnSpc>
            </a:pPr>
            <a:r>
              <a:rPr lang="en-US" sz="2200" b="1" dirty="0"/>
              <a:t>Information and Referral and Assistance (I&amp;R/A) </a:t>
            </a:r>
            <a:r>
              <a:rPr lang="en-US" sz="2200" dirty="0"/>
              <a:t>– bringing people and services together, answering questions from individuals and families about human service resources, helping people get connected to public benefits, and sharing information about available services like home care and adaptive equipment. </a:t>
            </a:r>
          </a:p>
        </p:txBody>
      </p:sp>
      <p:pic>
        <p:nvPicPr>
          <p:cNvPr id="9" name="Picture 8" descr="Logo&#10;&#10;Description automatically generated with medium confidence">
            <a:extLst>
              <a:ext uri="{FF2B5EF4-FFF2-40B4-BE49-F238E27FC236}">
                <a16:creationId xmlns:a16="http://schemas.microsoft.com/office/drawing/2014/main" id="{8FC2B488-1743-27C7-31C1-1A0A20A12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997D8CA2-72DF-E3E3-37B0-7DEF8C85708B}"/>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82D2827A-E1C4-AB55-09E8-DF1C9E49A00B}"/>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24</a:t>
            </a:r>
            <a:endParaRPr lang="en-US" dirty="0">
              <a:solidFill>
                <a:schemeClr val="bg1"/>
              </a:solidFill>
            </a:endParaRPr>
          </a:p>
        </p:txBody>
      </p:sp>
    </p:spTree>
    <p:extLst>
      <p:ext uri="{BB962C8B-B14F-4D97-AF65-F5344CB8AC3E}">
        <p14:creationId xmlns:p14="http://schemas.microsoft.com/office/powerpoint/2010/main" val="1065581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CB303-19FC-8165-AB85-B3D39FD814C1}"/>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B759463-9BE5-CE4B-524A-EFB6D408E331}"/>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D25AAD1A-71C1-06F3-6065-68AD8C331D9F}"/>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1F2D4C14-87F8-082B-F1F9-F55AEA32B2D5}"/>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1F0DD241-2EE9-C89A-918A-89FA7067062A}"/>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670BCC2-6ADA-7878-3FA3-250F41583495}"/>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4E635B2C-AEE0-9C79-6AA3-16D842849A66}"/>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1A29B68E-79C6-A3FB-C072-7FF968D9E057}"/>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0E21E0B0-DE33-AAF5-C768-3A58760BCA46}"/>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3DF8F70-37A0-00AF-E9BD-79F90DCE2F9F}"/>
              </a:ext>
            </a:extLst>
          </p:cNvPr>
          <p:cNvSpPr txBox="1"/>
          <p:nvPr/>
        </p:nvSpPr>
        <p:spPr>
          <a:xfrm>
            <a:off x="927265" y="787939"/>
            <a:ext cx="10119806" cy="5591787"/>
          </a:xfrm>
          <a:prstGeom prst="rect">
            <a:avLst/>
          </a:prstGeom>
          <a:noFill/>
          <a:ln w="25400">
            <a:noFill/>
          </a:ln>
        </p:spPr>
        <p:txBody>
          <a:bodyPr wrap="square">
            <a:spAutoFit/>
          </a:bodyPr>
          <a:lstStyle/>
          <a:p>
            <a:pPr>
              <a:lnSpc>
                <a:spcPct val="150000"/>
              </a:lnSpc>
            </a:pPr>
            <a:r>
              <a:rPr lang="en-US" sz="3600" b="1" dirty="0"/>
              <a:t>ACL Traumatic BI State Partnership Program Goals  </a:t>
            </a:r>
          </a:p>
          <a:p>
            <a:pPr>
              <a:lnSpc>
                <a:spcPct val="150000"/>
              </a:lnSpc>
            </a:pPr>
            <a:r>
              <a:rPr lang="en-US" sz="1700" b="1" dirty="0"/>
              <a:t>Screenings </a:t>
            </a:r>
            <a:r>
              <a:rPr lang="en-US" sz="1700" dirty="0"/>
              <a:t>- using a standardized procedure, structured interview, or tool to elicit the lifetime history of TBI for an individual. Screening can be used for clinical, research, programmatic, eligibility determination, service delivery, or treatment purposes. </a:t>
            </a:r>
            <a:endParaRPr lang="en-US" sz="1700" b="1" dirty="0"/>
          </a:p>
          <a:p>
            <a:pPr>
              <a:lnSpc>
                <a:spcPct val="150000"/>
              </a:lnSpc>
            </a:pPr>
            <a:r>
              <a:rPr lang="en-US" sz="1700" b="1" dirty="0"/>
              <a:t>Resource Facilitation </a:t>
            </a:r>
            <a:r>
              <a:rPr lang="en-US" sz="1700" dirty="0"/>
              <a:t>– this category of activity could include developing resources such as databases, resource directories, and communication tools to improve service delivery. It could also mean helping through an accessible, holistic, and person-centered process that engages individuals in decision-making about their options, preferences, values, and financial resources and helps connect them with programming, services, and supports they choose. </a:t>
            </a:r>
          </a:p>
          <a:p>
            <a:pPr>
              <a:lnSpc>
                <a:spcPct val="150000"/>
              </a:lnSpc>
            </a:pPr>
            <a:r>
              <a:rPr lang="en-US" sz="1700" b="1" dirty="0"/>
              <a:t>Trainings, Outreach and Awareness </a:t>
            </a:r>
            <a:r>
              <a:rPr lang="en-US" sz="1700" dirty="0"/>
              <a:t>– continuing education for professionals who may work with or provide services for people who have experienced a TBI, training for individuals who have experienced a TBI, public education and awareness, training for caregivers, on-the-job training for agency staff, and cross-training with partnering agencies. </a:t>
            </a:r>
          </a:p>
        </p:txBody>
      </p:sp>
      <p:pic>
        <p:nvPicPr>
          <p:cNvPr id="9" name="Picture 8" descr="Logo&#10;&#10;Description automatically generated with medium confidence">
            <a:extLst>
              <a:ext uri="{FF2B5EF4-FFF2-40B4-BE49-F238E27FC236}">
                <a16:creationId xmlns:a16="http://schemas.microsoft.com/office/drawing/2014/main" id="{D1D5AEBF-ADCB-E9E3-1A92-4867D21203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AFB83DF8-AE95-CEB5-02BD-744BB3C09E71}"/>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4F189853-029D-1A88-66A1-B5F18FE33252}"/>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25</a:t>
            </a:r>
            <a:endParaRPr lang="en-US" dirty="0">
              <a:solidFill>
                <a:schemeClr val="bg1"/>
              </a:solidFill>
            </a:endParaRPr>
          </a:p>
        </p:txBody>
      </p:sp>
    </p:spTree>
    <p:extLst>
      <p:ext uri="{BB962C8B-B14F-4D97-AF65-F5344CB8AC3E}">
        <p14:creationId xmlns:p14="http://schemas.microsoft.com/office/powerpoint/2010/main" val="136532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BCBF91-D38C-D130-4830-347FCB8E9B2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8740D5DE-6B31-AFF1-CBFD-3974FE6ACD13}"/>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FC7C285F-BAFC-61B1-968B-37950F6401D6}"/>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AC03F297-3541-0100-4545-37F560C96745}"/>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4F569CA9-4D6C-DF1C-8E25-1489FDF52EF8}"/>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5D6400F-A91F-87D0-56A9-2C5B645AC269}"/>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B3CEBA0-1F47-C60F-612B-396D2C965774}"/>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5C5D0420-8C7F-FB85-91EA-3E54B7864AF1}"/>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9B86BD95-BB69-E67F-2224-21FC426C755B}"/>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A0FD27E-77AC-DE03-FF6A-E0123259C33A}"/>
              </a:ext>
            </a:extLst>
          </p:cNvPr>
          <p:cNvSpPr txBox="1"/>
          <p:nvPr/>
        </p:nvSpPr>
        <p:spPr>
          <a:xfrm>
            <a:off x="927265" y="787939"/>
            <a:ext cx="10119806" cy="5298053"/>
          </a:xfrm>
          <a:prstGeom prst="rect">
            <a:avLst/>
          </a:prstGeom>
          <a:noFill/>
          <a:ln w="25400">
            <a:noFill/>
          </a:ln>
        </p:spPr>
        <p:txBody>
          <a:bodyPr wrap="square">
            <a:spAutoFit/>
          </a:bodyPr>
          <a:lstStyle/>
          <a:p>
            <a:pPr>
              <a:lnSpc>
                <a:spcPct val="150000"/>
              </a:lnSpc>
            </a:pPr>
            <a:r>
              <a:rPr lang="en-US" sz="3600" b="1" dirty="0"/>
              <a:t>ACL Grant Outcomes</a:t>
            </a:r>
          </a:p>
          <a:p>
            <a:pPr marL="285750" indent="-285750">
              <a:lnSpc>
                <a:spcPct val="150000"/>
              </a:lnSpc>
              <a:buFont typeface="Arial" panose="020B0604020202020204" pitchFamily="34" charset="0"/>
              <a:buChar char="•"/>
            </a:pPr>
            <a:r>
              <a:rPr lang="en-US" sz="2400" dirty="0"/>
              <a:t>Development, education, and execution of the professional conference you are attending today.</a:t>
            </a:r>
          </a:p>
          <a:p>
            <a:pPr marL="285750" indent="-285750">
              <a:lnSpc>
                <a:spcPct val="150000"/>
              </a:lnSpc>
              <a:buFont typeface="Arial" panose="020B0604020202020204" pitchFamily="34" charset="0"/>
              <a:buChar char="•"/>
            </a:pPr>
            <a:r>
              <a:rPr lang="en-US" sz="2400" dirty="0"/>
              <a:t>Continued growth of border state relationships with providers such as Madonna Rehabilitation Hospital and QLI in Nebraska, and Craig Hospital in Colorado, to build upon their evidence-based practices and resources for survivors in Kansas.   </a:t>
            </a:r>
          </a:p>
          <a:p>
            <a:pPr marL="285750" indent="-285750">
              <a:lnSpc>
                <a:spcPct val="150000"/>
              </a:lnSpc>
              <a:buFont typeface="Arial" panose="020B0604020202020204" pitchFamily="34" charset="0"/>
              <a:buChar char="•"/>
            </a:pPr>
            <a:r>
              <a:rPr lang="en-US" sz="2400" dirty="0"/>
              <a:t>Improvements to the BIAKS website to improve accessibility and inclusion of a resource directory. </a:t>
            </a:r>
          </a:p>
        </p:txBody>
      </p:sp>
      <p:pic>
        <p:nvPicPr>
          <p:cNvPr id="9" name="Picture 8" descr="Logo&#10;&#10;Description automatically generated with medium confidence">
            <a:extLst>
              <a:ext uri="{FF2B5EF4-FFF2-40B4-BE49-F238E27FC236}">
                <a16:creationId xmlns:a16="http://schemas.microsoft.com/office/drawing/2014/main" id="{6324A4AC-E462-8EF0-CA20-2A3B5DFC41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9E85229-8FE0-B84B-44EA-D80479E46DBE}"/>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45D37723-904E-5F28-F2C5-8246837147C1}"/>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26</a:t>
            </a:r>
            <a:endParaRPr lang="en-US" dirty="0">
              <a:solidFill>
                <a:schemeClr val="bg1"/>
              </a:solidFill>
            </a:endParaRPr>
          </a:p>
        </p:txBody>
      </p:sp>
    </p:spTree>
    <p:extLst>
      <p:ext uri="{BB962C8B-B14F-4D97-AF65-F5344CB8AC3E}">
        <p14:creationId xmlns:p14="http://schemas.microsoft.com/office/powerpoint/2010/main" val="1379368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50D2B-4525-FDB7-C735-D2ECD72C14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00F87DD6-0E42-B3DE-4657-04704B2ABBC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5891FF02-16BE-A8A1-3F9C-BDD6AC3FEDAD}"/>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5BAC0DB4-8CB7-4BB1-1181-E91C6899CBEF}"/>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8F05AAF9-0901-DE71-34B3-70EF956A1898}"/>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4F9656E6-8B0A-0034-158E-CFDF996F88F0}"/>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D40F3CEF-06FD-C32B-8F9E-98691435EDBA}"/>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Partnership Opportunities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7A534973-1F49-BBC7-94F5-DD847CA69FC3}"/>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D3D3A8C-BCFF-F5DE-3F52-8AB59C041699}"/>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B702D02D-5186-43B0-C526-726A62B70B12}"/>
              </a:ext>
            </a:extLst>
          </p:cNvPr>
          <p:cNvSpPr txBox="1"/>
          <p:nvPr/>
        </p:nvSpPr>
        <p:spPr>
          <a:xfrm>
            <a:off x="927265" y="787939"/>
            <a:ext cx="10119806" cy="4190058"/>
          </a:xfrm>
          <a:prstGeom prst="rect">
            <a:avLst/>
          </a:prstGeom>
          <a:noFill/>
          <a:ln w="25400">
            <a:noFill/>
          </a:ln>
        </p:spPr>
        <p:txBody>
          <a:bodyPr wrap="square">
            <a:spAutoFit/>
          </a:bodyPr>
          <a:lstStyle/>
          <a:p>
            <a:pPr>
              <a:lnSpc>
                <a:spcPct val="150000"/>
              </a:lnSpc>
            </a:pPr>
            <a:r>
              <a:rPr lang="en-US" sz="3600" b="1" dirty="0"/>
              <a:t>ACL Grant Outcomes</a:t>
            </a:r>
          </a:p>
          <a:p>
            <a:pPr marL="342900" indent="-342900">
              <a:lnSpc>
                <a:spcPct val="150000"/>
              </a:lnSpc>
              <a:buFont typeface="Arial" panose="020B0604020202020204" pitchFamily="34" charset="0"/>
              <a:buChar char="•"/>
            </a:pPr>
            <a:r>
              <a:rPr lang="en-US" sz="2400" dirty="0"/>
              <a:t>Planning for a new series of survivor events, “Survivor and Family Gatherings.” The goal of these is to create four events across the state annually, so we can expand our physical reach by connecting survivors and families in person. </a:t>
            </a:r>
          </a:p>
          <a:p>
            <a:pPr marL="342900" indent="-342900">
              <a:lnSpc>
                <a:spcPct val="150000"/>
              </a:lnSpc>
              <a:buFont typeface="Arial" panose="020B0604020202020204" pitchFamily="34" charset="0"/>
              <a:buChar char="•"/>
            </a:pPr>
            <a:r>
              <a:rPr lang="en-US" sz="2400" dirty="0"/>
              <a:t>This partnership has allowed Kansas access to technical support from NASHIA and ACL for continued opportunities, goals, and growth in our state.  </a:t>
            </a:r>
          </a:p>
        </p:txBody>
      </p:sp>
      <p:pic>
        <p:nvPicPr>
          <p:cNvPr id="9" name="Picture 8" descr="Logo&#10;&#10;Description automatically generated with medium confidence">
            <a:extLst>
              <a:ext uri="{FF2B5EF4-FFF2-40B4-BE49-F238E27FC236}">
                <a16:creationId xmlns:a16="http://schemas.microsoft.com/office/drawing/2014/main" id="{0067E38E-4806-E795-6A8D-F5296B2BDB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FB718047-4947-3BDE-EC1C-BC2375C3F003}"/>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D4CEFD5E-8D62-D825-BDC4-CC989729A068}"/>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27</a:t>
            </a:r>
            <a:endParaRPr lang="en-US" dirty="0">
              <a:solidFill>
                <a:schemeClr val="bg1"/>
              </a:solidFill>
            </a:endParaRPr>
          </a:p>
        </p:txBody>
      </p:sp>
    </p:spTree>
    <p:extLst>
      <p:ext uri="{BB962C8B-B14F-4D97-AF65-F5344CB8AC3E}">
        <p14:creationId xmlns:p14="http://schemas.microsoft.com/office/powerpoint/2010/main" val="563860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3BD1AE-CBF8-F75F-4555-8B940547987F}"/>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5F1CBAA-E4A4-B524-E421-95EFCAA95412}"/>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33B834D6-0B1A-6529-A650-5EDC75AA33B1}"/>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41C699B7-6690-F004-6AF0-F16DA85B7EBE}"/>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9F60871F-9B4A-5B07-5377-8029CB6399D3}"/>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CD14F967-ACE8-C5A0-031C-42CF1BF70D31}"/>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5366A70B-D9CD-F2FB-5A08-2D000FD5FF7E}"/>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Strategic Plan</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600C1965-2D74-9482-DAD8-4457FC2F8182}"/>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DE731160-B48E-8D01-22F8-52D2ED582261}"/>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E13CD4-8951-9C2E-A659-DD5203E9E19B}"/>
              </a:ext>
            </a:extLst>
          </p:cNvPr>
          <p:cNvSpPr txBox="1"/>
          <p:nvPr/>
        </p:nvSpPr>
        <p:spPr>
          <a:xfrm>
            <a:off x="838200" y="909728"/>
            <a:ext cx="10119806" cy="5025863"/>
          </a:xfrm>
          <a:prstGeom prst="rect">
            <a:avLst/>
          </a:prstGeom>
          <a:noFill/>
          <a:ln w="25400">
            <a:noFill/>
          </a:ln>
        </p:spPr>
        <p:txBody>
          <a:bodyPr wrap="square">
            <a:spAutoFit/>
          </a:bodyPr>
          <a:lstStyle/>
          <a:p>
            <a:pPr marL="283464" indent="-283464">
              <a:lnSpc>
                <a:spcPct val="150000"/>
              </a:lnSpc>
            </a:pPr>
            <a:r>
              <a:rPr lang="en-US" sz="4000" b="1" dirty="0"/>
              <a:t>KDADS/BIAKS Goal Categories</a:t>
            </a:r>
          </a:p>
          <a:p>
            <a:pPr>
              <a:lnSpc>
                <a:spcPct val="150000"/>
              </a:lnSpc>
            </a:pPr>
            <a:r>
              <a:rPr lang="en-US" sz="2200" b="1" i="1" dirty="0"/>
              <a:t>Advocacy and Protection</a:t>
            </a:r>
          </a:p>
          <a:p>
            <a:pPr marL="0" lvl="1" indent="-283464">
              <a:lnSpc>
                <a:spcPct val="150000"/>
              </a:lnSpc>
              <a:buFont typeface="Arial" panose="020B0604020202020204" pitchFamily="34" charset="0"/>
              <a:buChar char="•"/>
            </a:pPr>
            <a:r>
              <a:rPr lang="en-US" sz="2200" dirty="0"/>
              <a:t>Goal 1: To enhance the self-advocacy skills of persons with BI. </a:t>
            </a:r>
          </a:p>
          <a:p>
            <a:pPr marL="0" lvl="1" indent="-283464">
              <a:lnSpc>
                <a:spcPct val="150000"/>
              </a:lnSpc>
              <a:buFont typeface="Arial" panose="020B0604020202020204" pitchFamily="34" charset="0"/>
              <a:buChar char="•"/>
            </a:pPr>
            <a:r>
              <a:rPr lang="en-US" sz="2200" dirty="0"/>
              <a:t>Goal 2: Pursue funding opportunities for awareness education. </a:t>
            </a:r>
          </a:p>
          <a:p>
            <a:pPr marL="0" lvl="1" indent="-283464">
              <a:lnSpc>
                <a:spcPct val="150000"/>
              </a:lnSpc>
              <a:buFont typeface="Arial" panose="020B0604020202020204" pitchFamily="34" charset="0"/>
              <a:buChar char="•"/>
            </a:pPr>
            <a:r>
              <a:rPr lang="en-US" sz="2200" dirty="0"/>
              <a:t>Goal 3: Advocate in Legislative and State Agency Systems </a:t>
            </a:r>
          </a:p>
          <a:p>
            <a:pPr marL="0" lvl="1" indent="-283464">
              <a:lnSpc>
                <a:spcPct val="150000"/>
              </a:lnSpc>
              <a:buFont typeface="Arial" panose="020B0604020202020204" pitchFamily="34" charset="0"/>
              <a:buChar char="•"/>
            </a:pPr>
            <a:r>
              <a:rPr lang="en-US" sz="2200" dirty="0"/>
              <a:t>Goal 4: Increase prevention strategies and public education awareness  	</a:t>
            </a:r>
          </a:p>
          <a:p>
            <a:pPr>
              <a:lnSpc>
                <a:spcPct val="150000"/>
              </a:lnSpc>
            </a:pPr>
            <a:r>
              <a:rPr lang="en-US" sz="2200" b="1" i="1" dirty="0"/>
              <a:t>Social and Recreational Support </a:t>
            </a:r>
          </a:p>
          <a:p>
            <a:pPr marL="0" lvl="1" indent="-283464">
              <a:lnSpc>
                <a:spcPct val="150000"/>
              </a:lnSpc>
              <a:buFont typeface="Arial" panose="020B0604020202020204" pitchFamily="34" charset="0"/>
              <a:buChar char="•"/>
            </a:pPr>
            <a:r>
              <a:rPr lang="en-US" sz="2200" dirty="0"/>
              <a:t>Goal 1: Identify accessible facilities and activities in our communities </a:t>
            </a:r>
          </a:p>
          <a:p>
            <a:pPr marL="0" lvl="1" indent="-283464">
              <a:lnSpc>
                <a:spcPct val="150000"/>
              </a:lnSpc>
              <a:buFont typeface="Arial" panose="020B0604020202020204" pitchFamily="34" charset="0"/>
              <a:buChar char="•"/>
            </a:pPr>
            <a:r>
              <a:rPr lang="en-US" sz="2200" dirty="0"/>
              <a:t>Goal 2: Promote support groups that are inclusive and available statewide</a:t>
            </a:r>
          </a:p>
        </p:txBody>
      </p:sp>
      <p:pic>
        <p:nvPicPr>
          <p:cNvPr id="9" name="Picture 8" descr="Logo&#10;&#10;Description automatically generated with medium confidence">
            <a:extLst>
              <a:ext uri="{FF2B5EF4-FFF2-40B4-BE49-F238E27FC236}">
                <a16:creationId xmlns:a16="http://schemas.microsoft.com/office/drawing/2014/main" id="{486E13B4-4665-D8AF-CEA0-62788B66C5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EC4C5D0-8E04-77E5-70ED-3C311336909F}"/>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1E122653-EF62-DB43-DD16-522B00797C34}"/>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28</a:t>
            </a:r>
            <a:endParaRPr lang="en-US" dirty="0">
              <a:solidFill>
                <a:schemeClr val="bg1"/>
              </a:solidFill>
            </a:endParaRPr>
          </a:p>
        </p:txBody>
      </p:sp>
    </p:spTree>
    <p:extLst>
      <p:ext uri="{BB962C8B-B14F-4D97-AF65-F5344CB8AC3E}">
        <p14:creationId xmlns:p14="http://schemas.microsoft.com/office/powerpoint/2010/main" val="36281587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80638-ECAB-2940-9D5A-4DC874290EA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705C083-6892-A354-157D-5CCF2A1613A1}"/>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46C31F18-4AB0-A1DF-5686-935A74B8AC7B}"/>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7600DAD4-8F51-93E0-AA10-F21A1804CCA5}"/>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A66A8DA5-E734-B4C0-0FBB-B49EAEAA278A}"/>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640CE6A3-C977-F191-8D84-A6C3B567EAAB}"/>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6852AC7B-42E5-C288-EEB3-60685C3B2B24}"/>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Strategic Plan</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90F14E3A-2B11-062E-94DF-D16B36E6B1B9}"/>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AB1AEA8C-B791-EA86-269A-785CA0037564}"/>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F92A414-0591-2F92-0653-0827D29382AD}"/>
              </a:ext>
            </a:extLst>
          </p:cNvPr>
          <p:cNvSpPr txBox="1"/>
          <p:nvPr/>
        </p:nvSpPr>
        <p:spPr>
          <a:xfrm>
            <a:off x="838200" y="909728"/>
            <a:ext cx="10119806" cy="5122941"/>
          </a:xfrm>
          <a:prstGeom prst="rect">
            <a:avLst/>
          </a:prstGeom>
          <a:noFill/>
          <a:ln w="25400">
            <a:noFill/>
          </a:ln>
        </p:spPr>
        <p:txBody>
          <a:bodyPr wrap="square">
            <a:spAutoFit/>
          </a:bodyPr>
          <a:lstStyle/>
          <a:p>
            <a:pPr marL="283464" indent="-283464">
              <a:lnSpc>
                <a:spcPct val="150000"/>
              </a:lnSpc>
            </a:pPr>
            <a:r>
              <a:rPr lang="en-US" sz="4000" b="1" dirty="0"/>
              <a:t>KDADS/BIAKS Goal Categories</a:t>
            </a:r>
          </a:p>
          <a:p>
            <a:pPr indent="-283464">
              <a:lnSpc>
                <a:spcPct val="150000"/>
              </a:lnSpc>
            </a:pPr>
            <a:r>
              <a:rPr lang="en-US" sz="2000" b="1" i="1" dirty="0"/>
              <a:t>Independent Living Services</a:t>
            </a:r>
          </a:p>
          <a:p>
            <a:pPr marL="0" lvl="1" indent="-283464">
              <a:lnSpc>
                <a:spcPct val="150000"/>
              </a:lnSpc>
              <a:buFont typeface="Arial" panose="020B0604020202020204" pitchFamily="34" charset="0"/>
              <a:buChar char="•"/>
            </a:pPr>
            <a:r>
              <a:rPr lang="en-US" sz="2000" dirty="0"/>
              <a:t>Goal 1: Promote person-centered, trauma-informed practices to support workforces, 	communities, and all types of caregivers. </a:t>
            </a:r>
          </a:p>
          <a:p>
            <a:pPr marL="0" lvl="1" indent="-283464">
              <a:lnSpc>
                <a:spcPct val="150000"/>
              </a:lnSpc>
              <a:buFont typeface="Arial" panose="020B0604020202020204" pitchFamily="34" charset="0"/>
              <a:buChar char="•"/>
            </a:pPr>
            <a:r>
              <a:rPr lang="en-US" sz="2000" dirty="0"/>
              <a:t>Goal 2: Enhance caregiver awareness, workforce development, and all aspects of 	independent living 	</a:t>
            </a:r>
          </a:p>
          <a:p>
            <a:pPr indent="-283464">
              <a:lnSpc>
                <a:spcPct val="150000"/>
              </a:lnSpc>
            </a:pPr>
            <a:r>
              <a:rPr lang="en-US" sz="2000" b="1" i="1" dirty="0"/>
              <a:t>Employment/Vocational Services</a:t>
            </a:r>
          </a:p>
          <a:p>
            <a:pPr marL="0" lvl="1" indent="-283464">
              <a:lnSpc>
                <a:spcPct val="150000"/>
              </a:lnSpc>
              <a:buFont typeface="Arial" panose="020B0604020202020204" pitchFamily="34" charset="0"/>
              <a:buChar char="•"/>
            </a:pPr>
            <a:r>
              <a:rPr lang="en-US" sz="2000" dirty="0"/>
              <a:t>Goal 1: Working with Vocational Rehabilitation (VR) and educating VR about BI </a:t>
            </a:r>
          </a:p>
          <a:p>
            <a:pPr marL="0" lvl="1" indent="-283464">
              <a:lnSpc>
                <a:spcPct val="150000"/>
              </a:lnSpc>
              <a:buFont typeface="Arial" panose="020B0604020202020204" pitchFamily="34" charset="0"/>
              <a:buChar char="•"/>
            </a:pPr>
            <a:r>
              <a:rPr lang="en-US" sz="2000" dirty="0"/>
              <a:t>Goal 2: Educating the public about the benefits and working with BI 	</a:t>
            </a:r>
          </a:p>
          <a:p>
            <a:pPr marL="0" lvl="1" indent="-283464">
              <a:lnSpc>
                <a:spcPct val="150000"/>
              </a:lnSpc>
              <a:buFont typeface="Arial" panose="020B0604020202020204" pitchFamily="34" charset="0"/>
              <a:buChar char="•"/>
            </a:pPr>
            <a:r>
              <a:rPr lang="en-US" sz="2000" dirty="0"/>
              <a:t>Goal 3: Self-employment and volunteer opportunities </a:t>
            </a:r>
          </a:p>
        </p:txBody>
      </p:sp>
      <p:pic>
        <p:nvPicPr>
          <p:cNvPr id="9" name="Picture 8" descr="Logo&#10;&#10;Description automatically generated with medium confidence">
            <a:extLst>
              <a:ext uri="{FF2B5EF4-FFF2-40B4-BE49-F238E27FC236}">
                <a16:creationId xmlns:a16="http://schemas.microsoft.com/office/drawing/2014/main" id="{B29584D8-9A72-42A7-F651-CCFD45FA6D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D16D0395-9DF4-83E7-2FC2-4931EA98C79A}"/>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43EB22C3-D3F9-168A-BE2F-C029A32B77D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29</a:t>
            </a:r>
            <a:endParaRPr lang="en-US" dirty="0">
              <a:solidFill>
                <a:schemeClr val="bg1"/>
              </a:solidFill>
            </a:endParaRPr>
          </a:p>
        </p:txBody>
      </p:sp>
    </p:spTree>
    <p:extLst>
      <p:ext uri="{BB962C8B-B14F-4D97-AF65-F5344CB8AC3E}">
        <p14:creationId xmlns:p14="http://schemas.microsoft.com/office/powerpoint/2010/main" val="2458957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DE311-4295-C36D-48CF-03DE34B9764C}"/>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9B90622F-60BF-7C04-B889-8AF1D1D8B416}"/>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4235C32C-A617-D55E-955F-D7D59D137966}"/>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0D950403-DD19-3CEC-CE60-5F0760B443A6}"/>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A49F7BD2-529F-7D2A-E5A0-818EE892BBEF}"/>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BD5F8229-272F-322A-98CD-60F0DE21C811}"/>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FB584451-1E4E-8710-53B1-8300725C94A7}"/>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Brain Injury in Kansas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DCD72A48-8FFA-35EF-2FF5-82DBDA54AF3C}"/>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B337B08-9644-B400-1CEC-F403990D4A65}"/>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554AA0C5-2E7B-A81D-E8AA-4517B625E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704C1C3A-CFBF-434B-01C9-6655ECADA05C}"/>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a:extLst>
              <a:ext uri="{FF2B5EF4-FFF2-40B4-BE49-F238E27FC236}">
                <a16:creationId xmlns:a16="http://schemas.microsoft.com/office/drawing/2014/main" id="{8CDC4523-AC4A-B6CB-56DC-572AA9FC9802}"/>
              </a:ext>
            </a:extLst>
          </p:cNvPr>
          <p:cNvSpPr txBox="1"/>
          <p:nvPr/>
        </p:nvSpPr>
        <p:spPr>
          <a:xfrm>
            <a:off x="814962" y="681953"/>
            <a:ext cx="10119806" cy="920252"/>
          </a:xfrm>
          <a:prstGeom prst="rect">
            <a:avLst/>
          </a:prstGeom>
          <a:noFill/>
          <a:ln w="25400">
            <a:noFill/>
          </a:ln>
        </p:spPr>
        <p:txBody>
          <a:bodyPr wrap="square">
            <a:spAutoFit/>
          </a:bodyPr>
          <a:lstStyle/>
          <a:p>
            <a:pPr>
              <a:lnSpc>
                <a:spcPct val="150000"/>
              </a:lnSpc>
            </a:pPr>
            <a:r>
              <a:rPr lang="en-US" sz="4000" b="1" dirty="0"/>
              <a:t>Brain Injury Waiver Participants by County</a:t>
            </a:r>
            <a:endParaRPr lang="en-US" sz="2400" b="1" dirty="0">
              <a:highlight>
                <a:srgbClr val="FFFF00"/>
              </a:highlight>
            </a:endParaRPr>
          </a:p>
        </p:txBody>
      </p:sp>
      <p:grpSp>
        <p:nvGrpSpPr>
          <p:cNvPr id="8" name="Group 7">
            <a:extLst>
              <a:ext uri="{FF2B5EF4-FFF2-40B4-BE49-F238E27FC236}">
                <a16:creationId xmlns:a16="http://schemas.microsoft.com/office/drawing/2014/main" id="{8D45B1A4-600D-73E8-B3AD-B94421C1EACD}"/>
              </a:ext>
            </a:extLst>
          </p:cNvPr>
          <p:cNvGrpSpPr/>
          <p:nvPr/>
        </p:nvGrpSpPr>
        <p:grpSpPr>
          <a:xfrm>
            <a:off x="838200" y="1807229"/>
            <a:ext cx="10294576" cy="4228607"/>
            <a:chOff x="1515619" y="1497105"/>
            <a:chExt cx="10294576" cy="4228607"/>
          </a:xfrm>
        </p:grpSpPr>
        <p:pic>
          <p:nvPicPr>
            <p:cNvPr id="16" name="Picture 15">
              <a:extLst>
                <a:ext uri="{FF2B5EF4-FFF2-40B4-BE49-F238E27FC236}">
                  <a16:creationId xmlns:a16="http://schemas.microsoft.com/office/drawing/2014/main" id="{8C73A90E-CC22-ED94-8444-554B15A01AED}"/>
                </a:ext>
              </a:extLst>
            </p:cNvPr>
            <p:cNvPicPr>
              <a:picLocks noChangeAspect="1"/>
            </p:cNvPicPr>
            <p:nvPr/>
          </p:nvPicPr>
          <p:blipFill>
            <a:blip r:embed="rId4"/>
            <a:stretch>
              <a:fillRect/>
            </a:stretch>
          </p:blipFill>
          <p:spPr>
            <a:xfrm>
              <a:off x="1515619" y="1497105"/>
              <a:ext cx="7787625" cy="4228607"/>
            </a:xfrm>
            <a:prstGeom prst="rect">
              <a:avLst/>
            </a:prstGeom>
          </p:spPr>
        </p:pic>
        <p:pic>
          <p:nvPicPr>
            <p:cNvPr id="17" name="Picture 16">
              <a:extLst>
                <a:ext uri="{FF2B5EF4-FFF2-40B4-BE49-F238E27FC236}">
                  <a16:creationId xmlns:a16="http://schemas.microsoft.com/office/drawing/2014/main" id="{214E7335-3B4D-AF7B-D1D6-67BE7FD3293E}"/>
                </a:ext>
              </a:extLst>
            </p:cNvPr>
            <p:cNvPicPr>
              <a:picLocks noChangeAspect="1"/>
            </p:cNvPicPr>
            <p:nvPr/>
          </p:nvPicPr>
          <p:blipFill>
            <a:blip r:embed="rId5"/>
            <a:stretch>
              <a:fillRect/>
            </a:stretch>
          </p:blipFill>
          <p:spPr>
            <a:xfrm>
              <a:off x="9742982" y="3152367"/>
              <a:ext cx="2067213" cy="971686"/>
            </a:xfrm>
            <a:prstGeom prst="rect">
              <a:avLst/>
            </a:prstGeom>
          </p:spPr>
        </p:pic>
      </p:grpSp>
      <p:sp>
        <p:nvSpPr>
          <p:cNvPr id="5" name="TextBox 4">
            <a:extLst>
              <a:ext uri="{FF2B5EF4-FFF2-40B4-BE49-F238E27FC236}">
                <a16:creationId xmlns:a16="http://schemas.microsoft.com/office/drawing/2014/main" id="{B1993A3A-ED44-C36F-FB8B-7487E467569D}"/>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a:t>
            </a:r>
            <a:endParaRPr lang="en-US" dirty="0">
              <a:solidFill>
                <a:schemeClr val="bg1"/>
              </a:solidFill>
            </a:endParaRPr>
          </a:p>
        </p:txBody>
      </p:sp>
    </p:spTree>
    <p:extLst>
      <p:ext uri="{BB962C8B-B14F-4D97-AF65-F5344CB8AC3E}">
        <p14:creationId xmlns:p14="http://schemas.microsoft.com/office/powerpoint/2010/main" val="8368554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2669B-810A-CFCD-BB47-06B41E36AB0B}"/>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8CF84EB-9E70-D1F3-E3B7-53A24EF72683}"/>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82421BAE-48D3-2699-FC70-6026FBB88ED5}"/>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121852F-36CE-FE7A-45C2-A0130E57686C}"/>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A2E72927-FEB8-17C1-4FFC-95F06606B3B5}"/>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6AF2AB1-1A16-A1C6-2036-12EF88CB3C38}"/>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945B4411-9A14-FC7E-239A-C2EAC652A6B8}"/>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Strategic Plan</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CB4D4EA8-5E18-348E-6B3B-095670586075}"/>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8F4A776E-6DFA-5B49-7D72-EA6655C89B8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43E9FE1-CEC1-7D5B-06C4-7BABA9F64CAD}"/>
              </a:ext>
            </a:extLst>
          </p:cNvPr>
          <p:cNvSpPr txBox="1"/>
          <p:nvPr/>
        </p:nvSpPr>
        <p:spPr>
          <a:xfrm>
            <a:off x="838200" y="805120"/>
            <a:ext cx="10119806" cy="5584606"/>
          </a:xfrm>
          <a:prstGeom prst="rect">
            <a:avLst/>
          </a:prstGeom>
          <a:noFill/>
          <a:ln w="25400">
            <a:noFill/>
          </a:ln>
        </p:spPr>
        <p:txBody>
          <a:bodyPr wrap="square">
            <a:spAutoFit/>
          </a:bodyPr>
          <a:lstStyle/>
          <a:p>
            <a:pPr marL="283464" indent="-283464">
              <a:lnSpc>
                <a:spcPct val="150000"/>
              </a:lnSpc>
            </a:pPr>
            <a:r>
              <a:rPr lang="en-US" sz="4000" b="1" dirty="0"/>
              <a:t>KDADS/BIAKS Goal Categories</a:t>
            </a:r>
          </a:p>
          <a:p>
            <a:pPr marL="283464" indent="-283464">
              <a:lnSpc>
                <a:spcPct val="150000"/>
              </a:lnSpc>
            </a:pPr>
            <a:r>
              <a:rPr lang="en-US" sz="2000" b="1" i="1" dirty="0"/>
              <a:t>Training and Education</a:t>
            </a:r>
          </a:p>
          <a:p>
            <a:pPr marL="342900" lvl="1" indent="-342900">
              <a:lnSpc>
                <a:spcPct val="150000"/>
              </a:lnSpc>
              <a:buFont typeface="Arial" panose="020B0604020202020204" pitchFamily="34" charset="0"/>
              <a:buChar char="•"/>
            </a:pPr>
            <a:r>
              <a:rPr lang="en-US" sz="2000" dirty="0"/>
              <a:t>Goal 1: Expand learning opportunities for students, workforces, caregivers, and communities. </a:t>
            </a:r>
          </a:p>
          <a:p>
            <a:pPr marL="342900" lvl="1" indent="-342900">
              <a:lnSpc>
                <a:spcPct val="150000"/>
              </a:lnSpc>
              <a:buFont typeface="Arial" panose="020B0604020202020204" pitchFamily="34" charset="0"/>
              <a:buChar char="•"/>
            </a:pPr>
            <a:r>
              <a:rPr lang="en-US" sz="2000" dirty="0"/>
              <a:t>Goal 2: Create alliances with organizations to support community education on BI prevention </a:t>
            </a:r>
          </a:p>
          <a:p>
            <a:pPr marL="0" lvl="1">
              <a:lnSpc>
                <a:spcPct val="150000"/>
              </a:lnSpc>
            </a:pPr>
            <a:endParaRPr lang="en-US" sz="2000" dirty="0"/>
          </a:p>
          <a:p>
            <a:pPr marL="0" lvl="1">
              <a:lnSpc>
                <a:spcPct val="150000"/>
              </a:lnSpc>
            </a:pPr>
            <a:r>
              <a:rPr lang="en-US" sz="2000" dirty="0"/>
              <a:t>For more information and to participate in the BI Advisory Board or in the implementation of the Kansas Brain Injury Strategic Plan, contact: </a:t>
            </a:r>
            <a:br>
              <a:rPr lang="en-US" sz="2000" dirty="0"/>
            </a:br>
            <a:r>
              <a:rPr lang="en-US" sz="2000" dirty="0"/>
              <a:t>~Brain Injury Association of Kansas &amp; Greater KC (800) 444-6443 </a:t>
            </a:r>
            <a:r>
              <a:rPr lang="en-US" sz="2000" dirty="0">
                <a:hlinkClick r:id="rId3"/>
              </a:rPr>
              <a:t>admin@biaks.org</a:t>
            </a:r>
            <a:r>
              <a:rPr lang="en-US" sz="2000" dirty="0"/>
              <a:t> OR</a:t>
            </a:r>
          </a:p>
          <a:p>
            <a:pPr marL="283464" indent="-283464">
              <a:lnSpc>
                <a:spcPct val="150000"/>
              </a:lnSpc>
            </a:pPr>
            <a:r>
              <a:rPr lang="en-US" sz="2000" dirty="0"/>
              <a:t>~Brain Injury Waiver Program Manager, Kansas Department for Aging and Disability Services,  (785) 368-6302 </a:t>
            </a:r>
            <a:r>
              <a:rPr lang="en-US" sz="2000" dirty="0">
                <a:hlinkClick r:id="rId4"/>
              </a:rPr>
              <a:t>susan.segelquist2@ks.gov </a:t>
            </a:r>
            <a:endParaRPr lang="en-US" sz="2000" b="1" i="1" dirty="0"/>
          </a:p>
        </p:txBody>
      </p:sp>
      <p:pic>
        <p:nvPicPr>
          <p:cNvPr id="9" name="Picture 8" descr="Logo&#10;&#10;Description automatically generated with medium confidence">
            <a:extLst>
              <a:ext uri="{FF2B5EF4-FFF2-40B4-BE49-F238E27FC236}">
                <a16:creationId xmlns:a16="http://schemas.microsoft.com/office/drawing/2014/main" id="{C1CF0EF5-F838-E78B-58CE-4A4892DAA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2C39FAB7-8CFC-EAA8-5685-D06404ED4437}"/>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2EDB7090-A964-77B6-9A52-30A97A781DC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30</a:t>
            </a:r>
            <a:endParaRPr lang="en-US" dirty="0">
              <a:solidFill>
                <a:schemeClr val="bg1"/>
              </a:solidFill>
            </a:endParaRPr>
          </a:p>
        </p:txBody>
      </p:sp>
    </p:spTree>
    <p:extLst>
      <p:ext uri="{BB962C8B-B14F-4D97-AF65-F5344CB8AC3E}">
        <p14:creationId xmlns:p14="http://schemas.microsoft.com/office/powerpoint/2010/main" val="23338351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1B7DCF-E6A3-7692-7D5B-A16A4B33AA3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55A5F12C-834F-62AD-885E-7E947B907AF3}"/>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E0E19AE9-6193-C798-AADC-0A46A2110428}"/>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C0EEEA43-41E4-8037-FE32-5BAACB2C0B85}"/>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BA2A8DB0-E569-337F-5C90-6B66322D8D52}"/>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3B99E8AF-CC80-826C-B1A6-91607B5AF10D}"/>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Services &amp; SMART Goals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26DA3030-2DBE-E429-B908-1F71A34BD4E8}"/>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F44EA9D-2691-41D7-75F6-A53E017A9540}"/>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EC14BF2F-4D90-2C26-2973-20A02F543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157AC95-0594-A380-2A88-322205713B1C}"/>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CE35D8FE-98BD-45DA-1AC2-7554A4E64F8D}"/>
              </a:ext>
            </a:extLst>
          </p:cNvPr>
          <p:cNvSpPr txBox="1"/>
          <p:nvPr/>
        </p:nvSpPr>
        <p:spPr>
          <a:xfrm>
            <a:off x="904405" y="909728"/>
            <a:ext cx="10119806" cy="3502369"/>
          </a:xfrm>
          <a:prstGeom prst="rect">
            <a:avLst/>
          </a:prstGeom>
          <a:noFill/>
          <a:ln w="25400">
            <a:noFill/>
          </a:ln>
        </p:spPr>
        <p:txBody>
          <a:bodyPr wrap="square">
            <a:spAutoFit/>
          </a:bodyPr>
          <a:lstStyle/>
          <a:p>
            <a:pPr lvl="0">
              <a:lnSpc>
                <a:spcPct val="150000"/>
              </a:lnSpc>
            </a:pPr>
            <a:r>
              <a:rPr lang="en-US" sz="4000" b="1" dirty="0"/>
              <a:t>SMART</a:t>
            </a:r>
          </a:p>
          <a:p>
            <a:pPr lvl="0">
              <a:lnSpc>
                <a:spcPct val="150000"/>
              </a:lnSpc>
            </a:pPr>
            <a:r>
              <a:rPr lang="en-US" sz="2200" dirty="0"/>
              <a:t>The BI waiver supports individuals with functional limitations from their BI and provides community-based services that address SMART goals. This approach transforms vague intentions into actionable plans with clear metrics and deadlines. SMART goals are a structured framework for goal-setting designed to increase the likelihood of success by making objectives:</a:t>
            </a:r>
          </a:p>
        </p:txBody>
      </p:sp>
      <p:pic>
        <p:nvPicPr>
          <p:cNvPr id="8" name="Picture 7">
            <a:extLst>
              <a:ext uri="{FF2B5EF4-FFF2-40B4-BE49-F238E27FC236}">
                <a16:creationId xmlns:a16="http://schemas.microsoft.com/office/drawing/2014/main" id="{2C948AD2-22A6-24EF-4334-30AFA2BE7521}"/>
              </a:ext>
            </a:extLst>
          </p:cNvPr>
          <p:cNvPicPr>
            <a:picLocks noChangeAspect="1"/>
          </p:cNvPicPr>
          <p:nvPr/>
        </p:nvPicPr>
        <p:blipFill>
          <a:blip r:embed="rId4">
            <a:extLst>
              <a:ext uri="{28A0092B-C50C-407E-A947-70E740481C1C}">
                <a14:useLocalDpi xmlns:a14="http://schemas.microsoft.com/office/drawing/2010/main" val="0"/>
              </a:ext>
            </a:extLst>
          </a:blip>
          <a:srcRect t="2450" b="2450"/>
          <a:stretch/>
        </p:blipFill>
        <p:spPr>
          <a:xfrm>
            <a:off x="3354959" y="4084123"/>
            <a:ext cx="5522392" cy="2194560"/>
          </a:xfrm>
          <a:prstGeom prst="rect">
            <a:avLst/>
          </a:prstGeom>
        </p:spPr>
      </p:pic>
      <p:sp>
        <p:nvSpPr>
          <p:cNvPr id="6" name="TextBox 5">
            <a:extLst>
              <a:ext uri="{FF2B5EF4-FFF2-40B4-BE49-F238E27FC236}">
                <a16:creationId xmlns:a16="http://schemas.microsoft.com/office/drawing/2014/main" id="{8B914F5E-30A5-6540-CE26-0A8F70A299B7}"/>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31</a:t>
            </a:r>
            <a:endParaRPr lang="en-US" dirty="0">
              <a:solidFill>
                <a:schemeClr val="bg1"/>
              </a:solidFill>
            </a:endParaRPr>
          </a:p>
        </p:txBody>
      </p:sp>
    </p:spTree>
    <p:extLst>
      <p:ext uri="{BB962C8B-B14F-4D97-AF65-F5344CB8AC3E}">
        <p14:creationId xmlns:p14="http://schemas.microsoft.com/office/powerpoint/2010/main" val="19331272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F53D2-2F54-0069-9379-4D465F5286F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CA76C4CC-B98C-1F9C-BE9D-F714A1F7F20E}"/>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DEC7F1F5-B886-B450-AD4F-8FDCDA5E60A1}"/>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4097B98-C07A-2301-EE16-BF13E3F268C3}"/>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D60E84DF-8E62-FDCA-1552-313A49EF17A5}"/>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2E8B6ADF-6197-D3EA-48BC-D4F8C99B7BA9}"/>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FEFFFDD7-21AF-0BED-B63A-D2460997F40F}"/>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Services &amp; SMART Goals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70545824-B3C8-83A9-57FB-1D439FA9C7CB}"/>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683ED9D-9DFD-35EE-955C-2B64F1700B1C}"/>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A4401533-79A4-5521-611F-112A44FF2E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EB745653-9DED-91E2-FBA2-728EEC968245}"/>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12496C4C-3EB1-CE4D-C420-27C6647FAB5E}"/>
              </a:ext>
            </a:extLst>
          </p:cNvPr>
          <p:cNvSpPr txBox="1"/>
          <p:nvPr/>
        </p:nvSpPr>
        <p:spPr>
          <a:xfrm>
            <a:off x="927266" y="909728"/>
            <a:ext cx="10119806" cy="5210529"/>
          </a:xfrm>
          <a:prstGeom prst="rect">
            <a:avLst/>
          </a:prstGeom>
          <a:noFill/>
          <a:ln w="25400">
            <a:noFill/>
          </a:ln>
        </p:spPr>
        <p:txBody>
          <a:bodyPr wrap="square">
            <a:spAutoFit/>
          </a:bodyPr>
          <a:lstStyle/>
          <a:p>
            <a:pPr lvl="0">
              <a:lnSpc>
                <a:spcPct val="150000"/>
              </a:lnSpc>
            </a:pPr>
            <a:r>
              <a:rPr lang="en-US" sz="4000" b="1" dirty="0"/>
              <a:t>Services</a:t>
            </a:r>
          </a:p>
          <a:p>
            <a:pPr>
              <a:lnSpc>
                <a:spcPct val="150000"/>
              </a:lnSpc>
            </a:pPr>
            <a:r>
              <a:rPr lang="en-US" sz="2400" dirty="0"/>
              <a:t>Goals and functional limitations may be supported by the following services offered on the waiver. Rehabilitative therapies are a required component of the BI waiver. </a:t>
            </a:r>
            <a:br>
              <a:rPr lang="en-US" sz="2400" dirty="0"/>
            </a:br>
            <a:endParaRPr lang="en-US" sz="2400" dirty="0"/>
          </a:p>
          <a:p>
            <a:pPr marL="283464" indent="-283464">
              <a:lnSpc>
                <a:spcPct val="150000"/>
              </a:lnSpc>
              <a:buFont typeface="Arial" panose="020B0604020202020204" pitchFamily="34" charset="0"/>
              <a:buChar char="•"/>
            </a:pPr>
            <a:r>
              <a:rPr lang="en-US" sz="2200" dirty="0">
                <a:cs typeface="Arial" panose="020B0604020202020204" pitchFamily="34" charset="0"/>
              </a:rPr>
              <a:t>Rehabilitation Therapies: Behavior Therapy, Cognitive Rehabilitation, Physical Therapy, Speech-Language Therapy, and Occupational Therapy</a:t>
            </a:r>
          </a:p>
          <a:p>
            <a:pPr marL="283464" indent="-283464">
              <a:lnSpc>
                <a:spcPct val="150000"/>
              </a:lnSpc>
              <a:buFont typeface="Arial" panose="020B0604020202020204" pitchFamily="34" charset="0"/>
              <a:buChar char="•"/>
            </a:pPr>
            <a:r>
              <a:rPr lang="en-US" sz="2200" dirty="0">
                <a:cs typeface="Arial" panose="020B0604020202020204" pitchFamily="34" charset="0"/>
              </a:rPr>
              <a:t>Specialized Medical Equipment and Supplies, Home and Environmental Modification Services, Vehicle Modification Services</a:t>
            </a:r>
          </a:p>
        </p:txBody>
      </p:sp>
      <p:sp>
        <p:nvSpPr>
          <p:cNvPr id="6" name="TextBox 5">
            <a:extLst>
              <a:ext uri="{FF2B5EF4-FFF2-40B4-BE49-F238E27FC236}">
                <a16:creationId xmlns:a16="http://schemas.microsoft.com/office/drawing/2014/main" id="{A05D194E-E0CF-A7B1-18E2-85CF7BFE0343}"/>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32</a:t>
            </a:r>
            <a:endParaRPr lang="en-US" dirty="0">
              <a:solidFill>
                <a:schemeClr val="bg1"/>
              </a:solidFill>
            </a:endParaRPr>
          </a:p>
        </p:txBody>
      </p:sp>
    </p:spTree>
    <p:extLst>
      <p:ext uri="{BB962C8B-B14F-4D97-AF65-F5344CB8AC3E}">
        <p14:creationId xmlns:p14="http://schemas.microsoft.com/office/powerpoint/2010/main" val="960430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3C1D6F-9CA2-8E7A-CC7B-5125EE7037F5}"/>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F9A65DE3-6FF4-ECA2-47BF-E534EF9D9E49}"/>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4232F6FB-B066-A075-19DB-3019E8476A9E}"/>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22B62996-F72B-7FB8-355D-E0AD0BF28851}"/>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8BB00251-1172-CA55-EBA7-A6F012F0D9AD}"/>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A272426C-FC40-0EEC-B2A7-E9B330DE8044}"/>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D48C6EB7-5367-02F7-67EA-C95C835FE9CA}"/>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Services &amp; SMART Goals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1704C89F-994A-2CE8-2EF5-F4844A971FA9}"/>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8554415C-3398-4626-BB29-5ADFBC438F29}"/>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E1621A87-D7F3-7ACD-2D1A-498258538D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84DFB476-89F2-DB78-3753-681F1F1E898F}"/>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D7DB5B4B-B87B-578B-3B26-8ABC9387DD7A}"/>
              </a:ext>
            </a:extLst>
          </p:cNvPr>
          <p:cNvSpPr txBox="1"/>
          <p:nvPr/>
        </p:nvSpPr>
        <p:spPr>
          <a:xfrm>
            <a:off x="927265" y="909728"/>
            <a:ext cx="10119806" cy="5390386"/>
          </a:xfrm>
          <a:prstGeom prst="rect">
            <a:avLst/>
          </a:prstGeom>
          <a:noFill/>
          <a:ln w="25400">
            <a:noFill/>
          </a:ln>
        </p:spPr>
        <p:txBody>
          <a:bodyPr wrap="square">
            <a:spAutoFit/>
          </a:bodyPr>
          <a:lstStyle/>
          <a:p>
            <a:pPr lvl="0">
              <a:lnSpc>
                <a:spcPct val="150000"/>
              </a:lnSpc>
            </a:pPr>
            <a:r>
              <a:rPr lang="en-US" sz="4000" b="1" dirty="0"/>
              <a:t>Services </a:t>
            </a:r>
            <a:r>
              <a:rPr lang="en-US" sz="3600" dirty="0"/>
              <a:t>(continued)</a:t>
            </a:r>
          </a:p>
          <a:p>
            <a:pPr marL="283464" indent="-283464">
              <a:lnSpc>
                <a:spcPct val="150000"/>
              </a:lnSpc>
              <a:buFont typeface="Arial" panose="020B0604020202020204" pitchFamily="34" charset="0"/>
              <a:buChar char="•"/>
            </a:pPr>
            <a:r>
              <a:rPr lang="en-US" sz="2400" dirty="0">
                <a:cs typeface="Arial" panose="020B0604020202020204" pitchFamily="34" charset="0"/>
              </a:rPr>
              <a:t>Financial Management Services</a:t>
            </a:r>
          </a:p>
          <a:p>
            <a:pPr marL="283464" indent="-283464">
              <a:lnSpc>
                <a:spcPct val="150000"/>
              </a:lnSpc>
              <a:buFont typeface="Arial" panose="020B0604020202020204" pitchFamily="34" charset="0"/>
              <a:buChar char="•"/>
            </a:pPr>
            <a:r>
              <a:rPr lang="en-US" sz="2400" dirty="0">
                <a:cs typeface="Arial" panose="020B0604020202020204" pitchFamily="34" charset="0"/>
              </a:rPr>
              <a:t>Home-Delivered Meals</a:t>
            </a:r>
          </a:p>
          <a:p>
            <a:pPr marL="283464" indent="-283464">
              <a:lnSpc>
                <a:spcPct val="150000"/>
              </a:lnSpc>
              <a:buFont typeface="Arial" panose="020B0604020202020204" pitchFamily="34" charset="0"/>
              <a:buChar char="•"/>
            </a:pPr>
            <a:r>
              <a:rPr lang="en-US" sz="2400" dirty="0">
                <a:cs typeface="Arial" panose="020B0604020202020204" pitchFamily="34" charset="0"/>
              </a:rPr>
              <a:t>Medication Reminder Services</a:t>
            </a:r>
          </a:p>
          <a:p>
            <a:pPr marL="283464" indent="-283464">
              <a:lnSpc>
                <a:spcPct val="150000"/>
              </a:lnSpc>
              <a:buFont typeface="Arial" panose="020B0604020202020204" pitchFamily="34" charset="0"/>
              <a:buChar char="•"/>
            </a:pPr>
            <a:r>
              <a:rPr lang="en-US" sz="2400" dirty="0">
                <a:cs typeface="Arial" panose="020B0604020202020204" pitchFamily="34" charset="0"/>
              </a:rPr>
              <a:t>Personal Emergency Response System and Installation (PERS)</a:t>
            </a:r>
          </a:p>
          <a:p>
            <a:pPr marL="283464" indent="-283464">
              <a:lnSpc>
                <a:spcPct val="150000"/>
              </a:lnSpc>
              <a:buFont typeface="Arial" panose="020B0604020202020204" pitchFamily="34" charset="0"/>
              <a:buChar char="•"/>
            </a:pPr>
            <a:r>
              <a:rPr lang="en-US" sz="2400" dirty="0">
                <a:cs typeface="Arial" panose="020B0604020202020204" pitchFamily="34" charset="0"/>
              </a:rPr>
              <a:t>Personal Care Services (PCS)</a:t>
            </a:r>
          </a:p>
          <a:p>
            <a:pPr marL="283464" indent="-283464">
              <a:lnSpc>
                <a:spcPct val="150000"/>
              </a:lnSpc>
              <a:buFont typeface="Arial" panose="020B0604020202020204" pitchFamily="34" charset="0"/>
              <a:buChar char="•"/>
            </a:pPr>
            <a:r>
              <a:rPr lang="en-US" sz="2400" dirty="0">
                <a:cs typeface="Arial" panose="020B0604020202020204" pitchFamily="34" charset="0"/>
              </a:rPr>
              <a:t>Enhanced Care Services (ECS)</a:t>
            </a:r>
          </a:p>
          <a:p>
            <a:pPr marL="283464" indent="-283464">
              <a:lnSpc>
                <a:spcPct val="150000"/>
              </a:lnSpc>
              <a:buFont typeface="Arial" panose="020B0604020202020204" pitchFamily="34" charset="0"/>
              <a:buChar char="•"/>
            </a:pPr>
            <a:r>
              <a:rPr lang="en-US" sz="2400" dirty="0">
                <a:cs typeface="Arial" panose="020B0604020202020204" pitchFamily="34" charset="0"/>
              </a:rPr>
              <a:t>Transitional Living Skills (TLS): In-person services to support goals of increasing independence in the home and community  </a:t>
            </a:r>
          </a:p>
        </p:txBody>
      </p:sp>
      <p:pic>
        <p:nvPicPr>
          <p:cNvPr id="7" name="Picture 6" descr="A person showing a person something on the tablet&#10;&#10;AI-generated content may be incorrect.">
            <a:extLst>
              <a:ext uri="{FF2B5EF4-FFF2-40B4-BE49-F238E27FC236}">
                <a16:creationId xmlns:a16="http://schemas.microsoft.com/office/drawing/2014/main" id="{109C3114-7704-C56A-1DF6-B6B8A67673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8152" y="1412726"/>
            <a:ext cx="2743200" cy="1828800"/>
          </a:xfrm>
          <a:prstGeom prst="rect">
            <a:avLst/>
          </a:prstGeom>
          <a:ln w="127000" cap="rnd">
            <a:solidFill>
              <a:srgbClr val="F9B827"/>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6372B53C-91A7-2CB8-7E95-48294950588E}"/>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33</a:t>
            </a:r>
            <a:endParaRPr lang="en-US" dirty="0">
              <a:solidFill>
                <a:schemeClr val="bg1"/>
              </a:solidFill>
            </a:endParaRPr>
          </a:p>
        </p:txBody>
      </p:sp>
    </p:spTree>
    <p:extLst>
      <p:ext uri="{BB962C8B-B14F-4D97-AF65-F5344CB8AC3E}">
        <p14:creationId xmlns:p14="http://schemas.microsoft.com/office/powerpoint/2010/main" val="13812772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438FD-9CE6-77AD-B5BE-33EE1833AFC4}"/>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7EC09D82-1EB7-77BF-F83A-DA7DF5AD5278}"/>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15AD9EFC-06DE-1CBF-86C8-13BD38370EA9}"/>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B55C3258-D780-80D3-9406-93EEEB906E29}"/>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7E7637B7-316D-D201-8B7F-BC048F93296D}"/>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B2E82E62-CFAA-D190-C46F-E1A460759061}"/>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a:extLst>
              <a:ext uri="{FF2B5EF4-FFF2-40B4-BE49-F238E27FC236}">
                <a16:creationId xmlns:a16="http://schemas.microsoft.com/office/drawing/2014/main" id="{3FFA6551-CE7F-62ED-6353-1355B43170E3}"/>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Transition Planning</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3D505E27-FB3C-5509-091C-0D4036EC62F5}"/>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4B41B0BE-E2CD-40B8-F90B-33998DF62955}"/>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C0506C3D-9692-1ECC-6069-1682E2E5F3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DB7CF26C-AA6F-FA35-4208-4F750A4C0A50}"/>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33DF585F-ACEE-63C4-171F-FC44289FC0C3}"/>
              </a:ext>
            </a:extLst>
          </p:cNvPr>
          <p:cNvSpPr txBox="1"/>
          <p:nvPr/>
        </p:nvSpPr>
        <p:spPr>
          <a:xfrm>
            <a:off x="927265" y="878077"/>
            <a:ext cx="10119806" cy="5122941"/>
          </a:xfrm>
          <a:prstGeom prst="rect">
            <a:avLst/>
          </a:prstGeom>
          <a:noFill/>
          <a:ln w="25400">
            <a:noFill/>
          </a:ln>
        </p:spPr>
        <p:txBody>
          <a:bodyPr wrap="square">
            <a:spAutoFit/>
          </a:bodyPr>
          <a:lstStyle/>
          <a:p>
            <a:pPr lvl="0">
              <a:lnSpc>
                <a:spcPct val="150000"/>
              </a:lnSpc>
            </a:pPr>
            <a:r>
              <a:rPr lang="en-US" sz="4000" b="1" dirty="0"/>
              <a:t>Transitioning from the BI Waiver</a:t>
            </a:r>
          </a:p>
          <a:p>
            <a:pPr marL="283464" lvl="0" indent="-283464">
              <a:lnSpc>
                <a:spcPct val="150000"/>
              </a:lnSpc>
              <a:buFont typeface="Arial" panose="020B0604020202020204" pitchFamily="34" charset="0"/>
              <a:buChar char="•"/>
              <a:defRPr/>
            </a:pPr>
            <a:r>
              <a:rPr lang="en-US" sz="2000" dirty="0"/>
              <a:t>Each person's goals and timelines are unique. On average, we see people reaching the therapy milestones within 2-4 years.</a:t>
            </a:r>
          </a:p>
          <a:p>
            <a:pPr marL="283464" lvl="0" indent="-283464">
              <a:lnSpc>
                <a:spcPct val="150000"/>
              </a:lnSpc>
              <a:buFont typeface="Arial" panose="020B0604020202020204" pitchFamily="34" charset="0"/>
              <a:buChar char="•"/>
              <a:defRPr/>
            </a:pPr>
            <a:r>
              <a:rPr lang="en-US" sz="2000" dirty="0"/>
              <a:t>During that time, it is important to identify what happens at the end of the waiver. The participant may seek to close their services, contact an independent living center, or transition to WORKS/Working Healthy, PACE, or another HCBS Waiver for which they meet the criteria.</a:t>
            </a:r>
          </a:p>
          <a:p>
            <a:pPr marL="283464" lvl="0" indent="-283464">
              <a:lnSpc>
                <a:spcPct val="150000"/>
              </a:lnSpc>
              <a:buFont typeface="Arial" panose="020B0604020202020204" pitchFamily="34" charset="0"/>
              <a:buChar char="•"/>
              <a:defRPr/>
            </a:pPr>
            <a:r>
              <a:rPr lang="en-US" sz="2000" dirty="0"/>
              <a:t>A minimum of 6 months active participation in therapies is required to be able to determine inability to make progress on the established therapy goals to qualify for a waiver-to-waiver transition and bypass the wait list for that waiver.</a:t>
            </a:r>
          </a:p>
        </p:txBody>
      </p:sp>
      <p:sp>
        <p:nvSpPr>
          <p:cNvPr id="6" name="TextBox 5">
            <a:extLst>
              <a:ext uri="{FF2B5EF4-FFF2-40B4-BE49-F238E27FC236}">
                <a16:creationId xmlns:a16="http://schemas.microsoft.com/office/drawing/2014/main" id="{57251CC6-87DE-F638-D31C-B54D2E1CC409}"/>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34</a:t>
            </a:r>
            <a:endParaRPr lang="en-US" dirty="0">
              <a:solidFill>
                <a:schemeClr val="bg1"/>
              </a:solidFill>
            </a:endParaRPr>
          </a:p>
        </p:txBody>
      </p:sp>
    </p:spTree>
    <p:extLst>
      <p:ext uri="{BB962C8B-B14F-4D97-AF65-F5344CB8AC3E}">
        <p14:creationId xmlns:p14="http://schemas.microsoft.com/office/powerpoint/2010/main" val="19469933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AC29B-51A9-7CCB-0F8D-CB679874D5CC}"/>
            </a:ext>
          </a:extLst>
        </p:cNvPr>
        <p:cNvGrpSpPr/>
        <p:nvPr/>
      </p:nvGrpSpPr>
      <p:grpSpPr>
        <a:xfrm>
          <a:off x="0" y="0"/>
          <a:ext cx="0" cy="0"/>
          <a:chOff x="0" y="0"/>
          <a:chExt cx="0" cy="0"/>
        </a:xfrm>
      </p:grpSpPr>
      <p:pic>
        <p:nvPicPr>
          <p:cNvPr id="17" name="Picture 16" descr="A picture containing yellow, blur, bright, blurry">
            <a:extLst>
              <a:ext uri="{FF2B5EF4-FFF2-40B4-BE49-F238E27FC236}">
                <a16:creationId xmlns:a16="http://schemas.microsoft.com/office/drawing/2014/main" id="{6C7E6366-F112-5E80-64AD-F616116DDE4E}"/>
              </a:ext>
            </a:extLst>
          </p:cNvPr>
          <p:cNvPicPr preferRelativeResize="0">
            <a:picLocks/>
          </p:cNvPicPr>
          <p:nvPr/>
        </p:nvPicPr>
        <p:blipFill>
          <a:blip r:embed="rId3">
            <a:alphaModFix amt="35000"/>
            <a:extLst>
              <a:ext uri="{28A0092B-C50C-407E-A947-70E740481C1C}">
                <a14:useLocalDpi xmlns:a14="http://schemas.microsoft.com/office/drawing/2010/main" val="0"/>
              </a:ext>
            </a:extLst>
          </a:blip>
          <a:stretch>
            <a:fillRect/>
          </a:stretch>
        </p:blipFill>
        <p:spPr>
          <a:xfrm>
            <a:off x="5093" y="-2"/>
            <a:ext cx="12186907" cy="6879099"/>
          </a:xfrm>
          <a:prstGeom prst="rect">
            <a:avLst/>
          </a:prstGeom>
        </p:spPr>
      </p:pic>
      <p:sp>
        <p:nvSpPr>
          <p:cNvPr id="14" name="Rectangle 13">
            <a:extLst>
              <a:ext uri="{FF2B5EF4-FFF2-40B4-BE49-F238E27FC236}">
                <a16:creationId xmlns:a16="http://schemas.microsoft.com/office/drawing/2014/main" id="{901E619D-6338-ECE1-BF7E-B711F5847067}"/>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ED8DBCAB-C9FD-AFB3-3B81-24CF757FD066}"/>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B528D7A1-8117-2813-870F-0FC0D6D429D2}"/>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6529C993-8E74-0DFE-4F92-4A486A43BE21}"/>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5E5970CB-F60C-1F73-1FC0-55991C677D19}"/>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64000A34-9005-7B3C-84FC-4EC7AFCF5844}"/>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Next Steps, Closing and Q&amp;A</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87FD9EE0-5F05-6B9E-48F2-456B25495564}"/>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A73F6677-7067-C092-529A-141C33D82AA0}"/>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7D143C93-1411-A55D-F321-62CFF3B7D5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3E1BB21-28D2-169E-525C-C6AB61CC3FDB}"/>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a:extLst>
              <a:ext uri="{FF2B5EF4-FFF2-40B4-BE49-F238E27FC236}">
                <a16:creationId xmlns:a16="http://schemas.microsoft.com/office/drawing/2014/main" id="{F9F05D1A-FAFD-BC39-58BA-1920B18053F6}"/>
              </a:ext>
            </a:extLst>
          </p:cNvPr>
          <p:cNvSpPr txBox="1"/>
          <p:nvPr/>
        </p:nvSpPr>
        <p:spPr>
          <a:xfrm>
            <a:off x="731604" y="909728"/>
            <a:ext cx="3334567" cy="984885"/>
          </a:xfrm>
          <a:prstGeom prst="rect">
            <a:avLst/>
          </a:prstGeom>
          <a:noFill/>
        </p:spPr>
        <p:txBody>
          <a:bodyPr wrap="none" rtlCol="0">
            <a:spAutoFit/>
          </a:bodyPr>
          <a:lstStyle/>
          <a:p>
            <a:r>
              <a:rPr lang="en-US" sz="4000" b="1" dirty="0"/>
              <a:t>Looking Ahead</a:t>
            </a:r>
          </a:p>
          <a:p>
            <a:endParaRPr lang="en-US" dirty="0"/>
          </a:p>
        </p:txBody>
      </p:sp>
      <p:sp>
        <p:nvSpPr>
          <p:cNvPr id="7" name="TextBox 6">
            <a:extLst>
              <a:ext uri="{FF2B5EF4-FFF2-40B4-BE49-F238E27FC236}">
                <a16:creationId xmlns:a16="http://schemas.microsoft.com/office/drawing/2014/main" id="{3D01410B-4079-465A-3D2D-FF4713301021}"/>
              </a:ext>
            </a:extLst>
          </p:cNvPr>
          <p:cNvSpPr txBox="1"/>
          <p:nvPr/>
        </p:nvSpPr>
        <p:spPr>
          <a:xfrm>
            <a:off x="7053721" y="1641707"/>
            <a:ext cx="4059936" cy="6683048"/>
          </a:xfrm>
          <a:prstGeom prst="rect">
            <a:avLst/>
          </a:prstGeom>
          <a:noFill/>
        </p:spPr>
        <p:txBody>
          <a:bodyPr wrap="square" rtlCol="0">
            <a:spAutoFit/>
          </a:bodyPr>
          <a:lstStyle/>
          <a:p>
            <a:pPr marL="283464" lvl="0" indent="-342900">
              <a:lnSpc>
                <a:spcPct val="150000"/>
              </a:lnSpc>
              <a:buFont typeface="Arial" panose="020B0604020202020204" pitchFamily="34" charset="0"/>
              <a:buChar char="•"/>
            </a:pPr>
            <a:r>
              <a:rPr lang="en-US" sz="2400" dirty="0"/>
              <a:t>Expand provider training</a:t>
            </a:r>
          </a:p>
          <a:p>
            <a:pPr marL="283464" lvl="0" indent="-342900">
              <a:lnSpc>
                <a:spcPct val="150000"/>
              </a:lnSpc>
              <a:buFont typeface="Arial" panose="020B0604020202020204" pitchFamily="34" charset="0"/>
              <a:buChar char="•"/>
            </a:pPr>
            <a:r>
              <a:rPr lang="en-US" sz="2400" dirty="0"/>
              <a:t>Increase provider network and telehealth</a:t>
            </a:r>
            <a:br>
              <a:rPr lang="en-US" sz="2400" dirty="0"/>
            </a:br>
            <a:r>
              <a:rPr lang="en-US" sz="2400" dirty="0"/>
              <a:t>opportunities in rural areas</a:t>
            </a:r>
          </a:p>
          <a:p>
            <a:pPr marL="283464" lvl="0" indent="-342900">
              <a:lnSpc>
                <a:spcPct val="150000"/>
              </a:lnSpc>
              <a:buFont typeface="Arial" panose="020B0604020202020204" pitchFamily="34" charset="0"/>
              <a:buChar char="•"/>
            </a:pPr>
            <a:r>
              <a:rPr lang="en-US" sz="2400" dirty="0"/>
              <a:t>Strengthen community</a:t>
            </a:r>
            <a:br>
              <a:rPr lang="en-US" sz="2400" dirty="0"/>
            </a:br>
            <a:r>
              <a:rPr lang="en-US" sz="2400" dirty="0"/>
              <a:t>partnerships</a:t>
            </a:r>
          </a:p>
          <a:p>
            <a:pPr marL="283464" lvl="0" indent="-342900">
              <a:lnSpc>
                <a:spcPct val="150000"/>
              </a:lnSpc>
              <a:buFont typeface="Arial" panose="020B0604020202020204" pitchFamily="34" charset="0"/>
              <a:buChar char="•"/>
            </a:pPr>
            <a:r>
              <a:rPr lang="en-US" sz="2400" dirty="0"/>
              <a:t>Improve data collection</a:t>
            </a:r>
          </a:p>
        </p:txBody>
      </p:sp>
      <p:sp>
        <p:nvSpPr>
          <p:cNvPr id="8" name="TextBox 7">
            <a:extLst>
              <a:ext uri="{FF2B5EF4-FFF2-40B4-BE49-F238E27FC236}">
                <a16:creationId xmlns:a16="http://schemas.microsoft.com/office/drawing/2014/main" id="{54ACC7DF-AB28-3AEB-6F02-55D5CE5C44FC}"/>
              </a:ext>
            </a:extLst>
          </p:cNvPr>
          <p:cNvSpPr txBox="1"/>
          <p:nvPr/>
        </p:nvSpPr>
        <p:spPr>
          <a:xfrm>
            <a:off x="731602" y="1641707"/>
            <a:ext cx="4057214" cy="4893647"/>
          </a:xfrm>
          <a:prstGeom prst="rect">
            <a:avLst/>
          </a:prstGeom>
          <a:noFill/>
        </p:spPr>
        <p:txBody>
          <a:bodyPr wrap="square" rtlCol="0">
            <a:spAutoFit/>
          </a:bodyPr>
          <a:lstStyle/>
          <a:p>
            <a:pPr marL="283464" lvl="0" indent="-283464">
              <a:lnSpc>
                <a:spcPct val="150000"/>
              </a:lnSpc>
              <a:buFont typeface="Arial" panose="020B0604020202020204" pitchFamily="34" charset="0"/>
              <a:buChar char="•"/>
            </a:pPr>
            <a:r>
              <a:rPr lang="en-US" sz="2400" dirty="0"/>
              <a:t>Building a stronger</a:t>
            </a:r>
            <a:br>
              <a:rPr lang="en-US" sz="2400" dirty="0"/>
            </a:br>
            <a:r>
              <a:rPr lang="en-US" sz="2400" dirty="0"/>
              <a:t>service network</a:t>
            </a:r>
          </a:p>
          <a:p>
            <a:pPr marL="283464" lvl="0" indent="-283464">
              <a:lnSpc>
                <a:spcPct val="150000"/>
              </a:lnSpc>
              <a:buFont typeface="Arial" panose="020B0604020202020204" pitchFamily="34" charset="0"/>
              <a:buChar char="•"/>
            </a:pPr>
            <a:r>
              <a:rPr lang="en-US" sz="2400" dirty="0"/>
              <a:t>Enhancing long‑term</a:t>
            </a:r>
            <a:br>
              <a:rPr lang="en-US" sz="2400" dirty="0"/>
            </a:br>
            <a:r>
              <a:rPr lang="en-US" sz="2400" dirty="0"/>
              <a:t>supports</a:t>
            </a:r>
          </a:p>
          <a:p>
            <a:pPr marL="283464" lvl="0" indent="-283464">
              <a:lnSpc>
                <a:spcPct val="150000"/>
              </a:lnSpc>
              <a:buFont typeface="Arial" panose="020B0604020202020204" pitchFamily="34" charset="0"/>
              <a:buChar char="•"/>
            </a:pPr>
            <a:r>
              <a:rPr lang="en-US" sz="2400" dirty="0"/>
              <a:t>Increasing awareness</a:t>
            </a:r>
            <a:br>
              <a:rPr lang="en-US" sz="2400" dirty="0"/>
            </a:br>
            <a:r>
              <a:rPr lang="en-US" sz="2400" dirty="0"/>
              <a:t>and early intervention</a:t>
            </a:r>
          </a:p>
          <a:p>
            <a:pPr marL="283464" lvl="0" indent="-283464">
              <a:lnSpc>
                <a:spcPct val="150000"/>
              </a:lnSpc>
              <a:buFont typeface="Arial" panose="020B0604020202020204" pitchFamily="34" charset="0"/>
              <a:buChar char="•"/>
            </a:pPr>
            <a:r>
              <a:rPr lang="en-US" sz="2400" dirty="0"/>
              <a:t>Supporting families</a:t>
            </a:r>
            <a:br>
              <a:rPr lang="en-US" sz="2400" dirty="0"/>
            </a:br>
            <a:r>
              <a:rPr lang="en-US" sz="2400" dirty="0"/>
              <a:t>and caregivers</a:t>
            </a:r>
          </a:p>
          <a:p>
            <a:endParaRPr lang="en-US" sz="2400" dirty="0"/>
          </a:p>
        </p:txBody>
      </p:sp>
      <p:sp>
        <p:nvSpPr>
          <p:cNvPr id="5" name="TextBox 4">
            <a:extLst>
              <a:ext uri="{FF2B5EF4-FFF2-40B4-BE49-F238E27FC236}">
                <a16:creationId xmlns:a16="http://schemas.microsoft.com/office/drawing/2014/main" id="{41139876-F2B8-F390-9E6E-FF7EACB355FC}"/>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35</a:t>
            </a:r>
            <a:endParaRPr lang="en-US" dirty="0">
              <a:solidFill>
                <a:schemeClr val="bg1"/>
              </a:solidFill>
            </a:endParaRPr>
          </a:p>
        </p:txBody>
      </p:sp>
    </p:spTree>
    <p:extLst>
      <p:ext uri="{BB962C8B-B14F-4D97-AF65-F5344CB8AC3E}">
        <p14:creationId xmlns:p14="http://schemas.microsoft.com/office/powerpoint/2010/main" val="162839480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a:extLst>
            <a:ext uri="{FF2B5EF4-FFF2-40B4-BE49-F238E27FC236}">
              <a16:creationId xmlns:a16="http://schemas.microsoft.com/office/drawing/2014/main" id="{F554F4B1-B9F2-9B69-FAD9-1A0D71B28A8A}"/>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5FE588A4-EC47-7D77-8C97-C9843932B3C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50347FBC-E742-8EB4-E1D5-C9E8883532C5}"/>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65137501-73DA-A4D3-18BE-66ADAA1A1EC0}"/>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AA2C8E23-54C0-6C51-F473-EEB306149397}"/>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621C7B34-C1BF-12A2-6B0B-2C3FE17174F2}"/>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394CAE9F-7C25-AC1B-A0F3-28999450925B}"/>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Next Steps, Closing and Q&amp;A</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20FE089A-B397-D2B6-C859-6711E6AA2B0B}"/>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6776363B-6BBD-4B60-32BA-A5EA52121C52}"/>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AC80063B-5638-30C0-DF5C-78F80F907285}"/>
              </a:ext>
            </a:extLst>
          </p:cNvPr>
          <p:cNvSpPr txBox="1"/>
          <p:nvPr/>
        </p:nvSpPr>
        <p:spPr>
          <a:xfrm>
            <a:off x="927265" y="909728"/>
            <a:ext cx="10119806" cy="2620397"/>
          </a:xfrm>
          <a:prstGeom prst="rect">
            <a:avLst/>
          </a:prstGeom>
          <a:noFill/>
          <a:ln w="25400">
            <a:noFill/>
          </a:ln>
        </p:spPr>
        <p:txBody>
          <a:bodyPr wrap="square">
            <a:spAutoFit/>
          </a:bodyPr>
          <a:lstStyle/>
          <a:p>
            <a:pPr marL="182880">
              <a:lnSpc>
                <a:spcPct val="150000"/>
              </a:lnSpc>
            </a:pPr>
            <a:r>
              <a:rPr lang="en-US" sz="4000" b="1" dirty="0"/>
              <a:t>Closing Remarks</a:t>
            </a:r>
          </a:p>
          <a:p>
            <a:pPr marL="525780" lvl="1" indent="-283464" algn="l" defTabSz="711200">
              <a:lnSpc>
                <a:spcPct val="150000"/>
              </a:lnSpc>
              <a:spcBef>
                <a:spcPct val="0"/>
              </a:spcBef>
              <a:buFont typeface="Arial" panose="020B0604020202020204" pitchFamily="34" charset="0"/>
              <a:buChar char="•"/>
            </a:pPr>
            <a:r>
              <a:rPr lang="en-US" sz="2400" kern="1200" dirty="0"/>
              <a:t>Commitment to Partnerships</a:t>
            </a:r>
          </a:p>
          <a:p>
            <a:pPr marL="525780" lvl="1" indent="-283464" algn="l" defTabSz="711200">
              <a:lnSpc>
                <a:spcPct val="150000"/>
              </a:lnSpc>
              <a:spcBef>
                <a:spcPct val="0"/>
              </a:spcBef>
              <a:buFont typeface="Arial" panose="020B0604020202020204" pitchFamily="34" charset="0"/>
              <a:buChar char="•"/>
            </a:pPr>
            <a:r>
              <a:rPr lang="en-US" sz="2400" dirty="0"/>
              <a:t>Eliminate Barriers</a:t>
            </a:r>
          </a:p>
          <a:p>
            <a:pPr marL="525780" lvl="1" indent="-283464" algn="l" defTabSz="711200">
              <a:lnSpc>
                <a:spcPct val="150000"/>
              </a:lnSpc>
              <a:spcBef>
                <a:spcPct val="0"/>
              </a:spcBef>
              <a:buFont typeface="Arial" panose="020B0604020202020204" pitchFamily="34" charset="0"/>
              <a:buChar char="•"/>
            </a:pPr>
            <a:r>
              <a:rPr lang="en-US" sz="2400" kern="1200" dirty="0"/>
              <a:t>We Want to Hear From You</a:t>
            </a:r>
            <a:endParaRPr lang="en-US" dirty="0"/>
          </a:p>
        </p:txBody>
      </p:sp>
      <p:pic>
        <p:nvPicPr>
          <p:cNvPr id="9" name="Picture 8" descr="Logo&#10;&#10;Description automatically generated with medium confidence">
            <a:extLst>
              <a:ext uri="{FF2B5EF4-FFF2-40B4-BE49-F238E27FC236}">
                <a16:creationId xmlns:a16="http://schemas.microsoft.com/office/drawing/2014/main" id="{7A38B4CD-E78A-CAA9-2B72-2C159D47D6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B60F509D-3606-A5D8-69B3-D831EE092A89}"/>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a:extLst>
              <a:ext uri="{FF2B5EF4-FFF2-40B4-BE49-F238E27FC236}">
                <a16:creationId xmlns:a16="http://schemas.microsoft.com/office/drawing/2014/main" id="{AB7BF17F-CE19-8BE2-50D2-8717152D5C57}"/>
              </a:ext>
            </a:extLst>
          </p:cNvPr>
          <p:cNvSpPr txBox="1"/>
          <p:nvPr/>
        </p:nvSpPr>
        <p:spPr>
          <a:xfrm>
            <a:off x="3520440" y="3892588"/>
            <a:ext cx="4933456" cy="1938992"/>
          </a:xfrm>
          <a:prstGeom prst="rect">
            <a:avLst/>
          </a:prstGeom>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sz="2400" b="1" dirty="0">
                <a:solidFill>
                  <a:schemeClr val="tx1"/>
                </a:solidFill>
              </a:rPr>
              <a:t>Contact:</a:t>
            </a:r>
            <a:br>
              <a:rPr lang="en-US" sz="2400" dirty="0">
                <a:solidFill>
                  <a:schemeClr val="tx1"/>
                </a:solidFill>
              </a:rPr>
            </a:br>
            <a:r>
              <a:rPr lang="en-US" sz="2400" dirty="0">
                <a:solidFill>
                  <a:schemeClr val="tx1"/>
                </a:solidFill>
              </a:rPr>
              <a:t>Susan Segelquist</a:t>
            </a:r>
            <a:br>
              <a:rPr lang="en-US" sz="2400" dirty="0">
                <a:solidFill>
                  <a:schemeClr val="tx1"/>
                </a:solidFill>
              </a:rPr>
            </a:br>
            <a:r>
              <a:rPr lang="en-US" sz="2400" dirty="0">
                <a:solidFill>
                  <a:schemeClr val="tx1"/>
                </a:solidFill>
              </a:rPr>
              <a:t>Brain Injury Program Manager</a:t>
            </a:r>
            <a:br>
              <a:rPr lang="en-US" sz="2400" dirty="0">
                <a:solidFill>
                  <a:schemeClr val="tx1"/>
                </a:solidFill>
              </a:rPr>
            </a:br>
            <a:r>
              <a:rPr lang="en-US" sz="2400" dirty="0">
                <a:solidFill>
                  <a:schemeClr val="tx1"/>
                </a:solidFill>
                <a:hlinkClick r:id="rId4">
                  <a:extLst>
                    <a:ext uri="{A12FA001-AC4F-418D-AE19-62706E023703}">
                      <ahyp:hlinkClr xmlns:ahyp="http://schemas.microsoft.com/office/drawing/2018/hyperlinkcolor" val="tx"/>
                    </a:ext>
                  </a:extLst>
                </a:hlinkClick>
              </a:rPr>
              <a:t>Susan.Segelquist2@ks.gov</a:t>
            </a:r>
            <a:br>
              <a:rPr lang="en-US" sz="2400" dirty="0">
                <a:solidFill>
                  <a:schemeClr val="tx1"/>
                </a:solidFill>
              </a:rPr>
            </a:br>
            <a:r>
              <a:rPr lang="en-US" sz="2400" dirty="0">
                <a:solidFill>
                  <a:schemeClr val="tx1"/>
                </a:solidFill>
              </a:rPr>
              <a:t>785.368.6302</a:t>
            </a:r>
          </a:p>
        </p:txBody>
      </p:sp>
      <p:sp>
        <p:nvSpPr>
          <p:cNvPr id="5" name="TextBox 4">
            <a:extLst>
              <a:ext uri="{FF2B5EF4-FFF2-40B4-BE49-F238E27FC236}">
                <a16:creationId xmlns:a16="http://schemas.microsoft.com/office/drawing/2014/main" id="{8F2FE32A-D62F-0A99-EB76-71F0D5105C3A}"/>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36</a:t>
            </a:r>
            <a:endParaRPr lang="en-US" dirty="0">
              <a:solidFill>
                <a:schemeClr val="bg1"/>
              </a:solidFill>
            </a:endParaRPr>
          </a:p>
        </p:txBody>
      </p:sp>
    </p:spTree>
    <p:extLst>
      <p:ext uri="{BB962C8B-B14F-4D97-AF65-F5344CB8AC3E}">
        <p14:creationId xmlns:p14="http://schemas.microsoft.com/office/powerpoint/2010/main" val="2152029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54DD0-81BB-8705-AFEE-6DBD24F97750}"/>
            </a:ext>
          </a:extLst>
        </p:cNvPr>
        <p:cNvGrpSpPr/>
        <p:nvPr/>
      </p:nvGrpSpPr>
      <p:grpSpPr>
        <a:xfrm>
          <a:off x="0" y="0"/>
          <a:ext cx="0" cy="0"/>
          <a:chOff x="0" y="0"/>
          <a:chExt cx="0" cy="0"/>
        </a:xfrm>
      </p:grpSpPr>
      <p:pic>
        <p:nvPicPr>
          <p:cNvPr id="6" name="Picture 5" descr="Background pattern">
            <a:extLst>
              <a:ext uri="{FF2B5EF4-FFF2-40B4-BE49-F238E27FC236}">
                <a16:creationId xmlns:a16="http://schemas.microsoft.com/office/drawing/2014/main" id="{0B992D45-8D59-5C5A-54A8-C9078C3B4B59}"/>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a:off x="274318" y="869810"/>
            <a:ext cx="11917682" cy="5551316"/>
          </a:xfrm>
          <a:prstGeom prst="rect">
            <a:avLst/>
          </a:prstGeom>
        </p:spPr>
      </p:pic>
      <p:sp>
        <p:nvSpPr>
          <p:cNvPr id="14" name="Rectangle 13">
            <a:extLst>
              <a:ext uri="{FF2B5EF4-FFF2-40B4-BE49-F238E27FC236}">
                <a16:creationId xmlns:a16="http://schemas.microsoft.com/office/drawing/2014/main" id="{2BB2C394-4CD8-E412-3492-88AA278F1A9A}"/>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23DDB9CF-F67B-6A16-AAA8-227643D4E6C8}"/>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EAED91EC-8A77-65A3-DD95-04DAC632AB00}"/>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33B9D121-5A9B-8BB5-EBED-61529AE821FF}"/>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6192A134-2258-057B-A46D-B03933F8192F}"/>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06E4F9B6-A84D-2C7C-96F6-064FE7BCEF59}"/>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Next Steps, Closing and Q&amp;A</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4927905D-F7B1-BE1A-773E-3219B9908B9E}"/>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5856837B-833C-136A-A10A-8832522B959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14DDAF-84E0-58CF-2B2F-11DD908AC887}"/>
              </a:ext>
            </a:extLst>
          </p:cNvPr>
          <p:cNvSpPr txBox="1"/>
          <p:nvPr/>
        </p:nvSpPr>
        <p:spPr>
          <a:xfrm>
            <a:off x="927265" y="1438885"/>
            <a:ext cx="10119806" cy="707886"/>
          </a:xfrm>
          <a:prstGeom prst="rect">
            <a:avLst/>
          </a:prstGeom>
          <a:noFill/>
          <a:ln w="25400">
            <a:noFill/>
          </a:ln>
        </p:spPr>
        <p:txBody>
          <a:bodyPr wrap="square">
            <a:spAutoFit/>
          </a:bodyPr>
          <a:lstStyle/>
          <a:p>
            <a:pPr marL="182880"/>
            <a:r>
              <a:rPr lang="en-US" sz="4000" b="1" dirty="0"/>
              <a:t>Q&amp;A</a:t>
            </a:r>
            <a:endParaRPr lang="en-US" dirty="0"/>
          </a:p>
        </p:txBody>
      </p:sp>
      <p:pic>
        <p:nvPicPr>
          <p:cNvPr id="9" name="Picture 8" descr="Logo&#10;&#10;Description automatically generated with medium confidence">
            <a:extLst>
              <a:ext uri="{FF2B5EF4-FFF2-40B4-BE49-F238E27FC236}">
                <a16:creationId xmlns:a16="http://schemas.microsoft.com/office/drawing/2014/main" id="{B49C8C8F-8081-7F64-8392-8822359D15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A7538A59-8F99-20AC-CE8F-3C3577901A34}"/>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E27CFFBD-CEDA-D726-5EA0-FAFD6EBFC9E0}"/>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37</a:t>
            </a:r>
            <a:endParaRPr lang="en-US" dirty="0">
              <a:solidFill>
                <a:schemeClr val="bg1"/>
              </a:solidFill>
            </a:endParaRPr>
          </a:p>
        </p:txBody>
      </p:sp>
    </p:spTree>
    <p:extLst>
      <p:ext uri="{BB962C8B-B14F-4D97-AF65-F5344CB8AC3E}">
        <p14:creationId xmlns:p14="http://schemas.microsoft.com/office/powerpoint/2010/main" val="27280578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field of sunflowers&#10;&#10;AI-generated content may be incorrect.">
            <a:extLst>
              <a:ext uri="{FF2B5EF4-FFF2-40B4-BE49-F238E27FC236}">
                <a16:creationId xmlns:a16="http://schemas.microsoft.com/office/drawing/2014/main" id="{61370AD8-F865-A425-9DCD-1CF86F05E16D}"/>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4" name="Rectangle 3">
            <a:extLst>
              <a:ext uri="{FF2B5EF4-FFF2-40B4-BE49-F238E27FC236}">
                <a16:creationId xmlns:a16="http://schemas.microsoft.com/office/drawing/2014/main" id="{26DA3030-2DBE-E429-B908-1F71A34BD4E8}"/>
              </a:ext>
            </a:extLst>
          </p:cNvPr>
          <p:cNvSpPr/>
          <p:nvPr/>
        </p:nvSpPr>
        <p:spPr>
          <a:xfrm rot="16200000">
            <a:off x="5971314" y="-4075455"/>
            <a:ext cx="249372" cy="12192001"/>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F44EA9D-2691-41D7-75F6-A53E017A9540}"/>
              </a:ext>
            </a:extLst>
          </p:cNvPr>
          <p:cNvSpPr/>
          <p:nvPr/>
        </p:nvSpPr>
        <p:spPr>
          <a:xfrm>
            <a:off x="0" y="1979287"/>
            <a:ext cx="12192000" cy="249373"/>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2F6C68E-3CC4-507D-349B-26C7EB8B1597}"/>
              </a:ext>
            </a:extLst>
          </p:cNvPr>
          <p:cNvSpPr txBox="1"/>
          <p:nvPr/>
        </p:nvSpPr>
        <p:spPr>
          <a:xfrm>
            <a:off x="869572" y="788581"/>
            <a:ext cx="10452847" cy="3804118"/>
          </a:xfrm>
          <a:prstGeom prst="rect">
            <a:avLst/>
          </a:prstGeom>
          <a:noFill/>
          <a:ln w="25400">
            <a:noFill/>
          </a:ln>
        </p:spPr>
        <p:txBody>
          <a:bodyPr wrap="square">
            <a:spAutoFit/>
          </a:bodyPr>
          <a:lstStyle/>
          <a:p>
            <a:pPr algn="ctr"/>
            <a:r>
              <a:rPr lang="en-US" sz="6600" b="1" dirty="0"/>
              <a:t>THANK YOU</a:t>
            </a:r>
          </a:p>
          <a:p>
            <a:pPr marL="182880" algn="ctr"/>
            <a:endParaRPr lang="en-US" b="1" dirty="0"/>
          </a:p>
          <a:p>
            <a:pPr marL="182880" lvl="1" algn="ctr" defTabSz="711200">
              <a:lnSpc>
                <a:spcPct val="90000"/>
              </a:lnSpc>
              <a:spcBef>
                <a:spcPct val="0"/>
              </a:spcBef>
              <a:spcAft>
                <a:spcPct val="15000"/>
              </a:spcAft>
            </a:pPr>
            <a:endParaRPr lang="en-US" sz="2400" b="1" dirty="0">
              <a:solidFill>
                <a:schemeClr val="tx1"/>
              </a:solidFill>
            </a:endParaRPr>
          </a:p>
          <a:p>
            <a:pPr algn="ctr"/>
            <a:r>
              <a:rPr lang="en-US" sz="2400" dirty="0"/>
              <a:t>Thank you for your commitment to improving the lives of Kansans</a:t>
            </a:r>
            <a:br>
              <a:rPr lang="en-US" sz="2400" dirty="0"/>
            </a:br>
            <a:r>
              <a:rPr lang="en-US" sz="2400" dirty="0"/>
              <a:t>with brain injuries.</a:t>
            </a:r>
          </a:p>
          <a:p>
            <a:pPr algn="ctr"/>
            <a:endParaRPr lang="en-US" sz="2200" dirty="0"/>
          </a:p>
          <a:p>
            <a:pPr algn="ctr"/>
            <a:br>
              <a:rPr lang="en-US" sz="2200" dirty="0"/>
            </a:br>
            <a:endParaRPr lang="en-US" sz="2200" dirty="0"/>
          </a:p>
          <a:p>
            <a:pPr marL="182880" algn="ctr"/>
            <a:endParaRPr lang="en-US" sz="1800" b="1" dirty="0"/>
          </a:p>
        </p:txBody>
      </p:sp>
      <p:pic>
        <p:nvPicPr>
          <p:cNvPr id="2" name="Picture 1" descr="Logo&#10;&#10;Description automatically generated">
            <a:extLst>
              <a:ext uri="{FF2B5EF4-FFF2-40B4-BE49-F238E27FC236}">
                <a16:creationId xmlns:a16="http://schemas.microsoft.com/office/drawing/2014/main" id="{32F78A51-648B-FF08-3C83-46FD8DAA9F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90342" y="5090551"/>
            <a:ext cx="2078219" cy="1390767"/>
          </a:xfrm>
          <a:prstGeom prst="rect">
            <a:avLst/>
          </a:prstGeom>
        </p:spPr>
      </p:pic>
    </p:spTree>
    <p:extLst>
      <p:ext uri="{BB962C8B-B14F-4D97-AF65-F5344CB8AC3E}">
        <p14:creationId xmlns:p14="http://schemas.microsoft.com/office/powerpoint/2010/main" val="37516128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D58B5-9FA6-96C8-1292-D6FD78A1750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D9E54607-1963-382C-332C-3500AEE4A1D7}"/>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9E225964-2FA5-EA45-B55B-DD37CDBD2B99}"/>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06F5C843-F5ED-3AFD-F0C3-4B98B3DC3FD2}"/>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6B991B67-EC56-D8ED-CBB2-3DF60EFC01A4}"/>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4D9F0C95-6DE8-D366-5988-CDCBA7F69913}"/>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24EB3FB2-62AD-6758-7CE8-E5C828668A2C}"/>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Brain Injury in Kansas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C7489F46-907B-38D6-733E-71D8573AB062}"/>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8B3B83E2-EBD4-8570-9890-D0CEE2E21F00}"/>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E5887F1-DCDA-71BC-2368-979803FA75FE}"/>
              </a:ext>
            </a:extLst>
          </p:cNvPr>
          <p:cNvSpPr txBox="1"/>
          <p:nvPr/>
        </p:nvSpPr>
        <p:spPr>
          <a:xfrm>
            <a:off x="927265" y="909728"/>
            <a:ext cx="10119806" cy="920252"/>
          </a:xfrm>
          <a:prstGeom prst="rect">
            <a:avLst/>
          </a:prstGeom>
          <a:noFill/>
          <a:ln w="25400">
            <a:noFill/>
          </a:ln>
        </p:spPr>
        <p:txBody>
          <a:bodyPr wrap="square">
            <a:spAutoFit/>
          </a:bodyPr>
          <a:lstStyle/>
          <a:p>
            <a:pPr marL="182880">
              <a:lnSpc>
                <a:spcPct val="150000"/>
              </a:lnSpc>
            </a:pPr>
            <a:r>
              <a:rPr lang="en-US" sz="4000" b="1" dirty="0">
                <a:highlight>
                  <a:srgbClr val="FFFFFF"/>
                </a:highlight>
              </a:rPr>
              <a:t>Average Monthly Cost Per Participant</a:t>
            </a:r>
            <a:endParaRPr lang="en-US" dirty="0">
              <a:highlight>
                <a:srgbClr val="FFFFFF"/>
              </a:highlight>
            </a:endParaRPr>
          </a:p>
        </p:txBody>
      </p:sp>
      <p:pic>
        <p:nvPicPr>
          <p:cNvPr id="9" name="Picture 8" descr="Logo&#10;&#10;Description automatically generated with medium confidence">
            <a:extLst>
              <a:ext uri="{FF2B5EF4-FFF2-40B4-BE49-F238E27FC236}">
                <a16:creationId xmlns:a16="http://schemas.microsoft.com/office/drawing/2014/main" id="{103C1345-1F80-AEDE-1BEA-41B53B2C8F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1C1B56BC-5C2A-3F54-E86F-66DD4EB336A0}"/>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aphicFrame>
        <p:nvGraphicFramePr>
          <p:cNvPr id="5" name="Chart 4">
            <a:extLst>
              <a:ext uri="{FF2B5EF4-FFF2-40B4-BE49-F238E27FC236}">
                <a16:creationId xmlns:a16="http://schemas.microsoft.com/office/drawing/2014/main" id="{78B06216-CEC1-AE2A-725E-4CDB633B0A40}"/>
              </a:ext>
            </a:extLst>
          </p:cNvPr>
          <p:cNvGraphicFramePr>
            <a:graphicFrameLocks/>
          </p:cNvGraphicFramePr>
          <p:nvPr>
            <p:extLst>
              <p:ext uri="{D42A27DB-BD31-4B8C-83A1-F6EECF244321}">
                <p14:modId xmlns:p14="http://schemas.microsoft.com/office/powerpoint/2010/main" val="2847378455"/>
              </p:ext>
            </p:extLst>
          </p:nvPr>
        </p:nvGraphicFramePr>
        <p:xfrm>
          <a:off x="1144926" y="1771804"/>
          <a:ext cx="9174145" cy="4289861"/>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1E64D1CD-9128-BE2A-22A5-EF4CB684674C}"/>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4</a:t>
            </a:r>
            <a:endParaRPr lang="en-US" dirty="0">
              <a:solidFill>
                <a:schemeClr val="bg1"/>
              </a:solidFill>
            </a:endParaRPr>
          </a:p>
        </p:txBody>
      </p:sp>
    </p:spTree>
    <p:extLst>
      <p:ext uri="{BB962C8B-B14F-4D97-AF65-F5344CB8AC3E}">
        <p14:creationId xmlns:p14="http://schemas.microsoft.com/office/powerpoint/2010/main" val="2270602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38FD99-93CB-ACA4-CB6E-CC92A39AF983}"/>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741F097-0E4C-559E-CBCC-C67B1301771A}"/>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8E256512-7CAF-52E6-9778-34B5B0140CBB}"/>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5AC34978-D6B4-8E84-A849-6D39672057ED}"/>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F42EA936-2EC5-106F-93C3-CF7F645544FF}"/>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02AC7C62-D33E-5386-3913-DA28C5D4CC72}"/>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49442F4F-FF1C-537C-809E-41C603B8D9C7}"/>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Brain Injury in Kansas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428553B3-ECD4-1200-B095-4EFA97772E32}"/>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855E7192-4528-6770-4AD3-8D6F35D5944F}"/>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5695ABED-C4B4-E0E9-96D8-768DC148D1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C6B2941C-13B3-A98D-49D1-2D919C2A8D75}"/>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 name="TextBox 5">
            <a:extLst>
              <a:ext uri="{FF2B5EF4-FFF2-40B4-BE49-F238E27FC236}">
                <a16:creationId xmlns:a16="http://schemas.microsoft.com/office/drawing/2014/main" id="{E727CC90-404D-4135-7825-0CEF4E867818}"/>
              </a:ext>
            </a:extLst>
          </p:cNvPr>
          <p:cNvSpPr txBox="1"/>
          <p:nvPr/>
        </p:nvSpPr>
        <p:spPr>
          <a:xfrm>
            <a:off x="814962" y="681953"/>
            <a:ext cx="10119806" cy="816762"/>
          </a:xfrm>
          <a:prstGeom prst="rect">
            <a:avLst/>
          </a:prstGeom>
          <a:noFill/>
          <a:ln w="25400">
            <a:noFill/>
          </a:ln>
        </p:spPr>
        <p:txBody>
          <a:bodyPr wrap="square">
            <a:spAutoFit/>
          </a:bodyPr>
          <a:lstStyle/>
          <a:p>
            <a:pPr>
              <a:lnSpc>
                <a:spcPct val="150000"/>
              </a:lnSpc>
            </a:pPr>
            <a:r>
              <a:rPr lang="en-US" sz="3500" b="1" dirty="0"/>
              <a:t>Brain Injury Waiver Participants Per Capita by County</a:t>
            </a:r>
            <a:endParaRPr lang="en-US" sz="3500" b="1" dirty="0">
              <a:highlight>
                <a:srgbClr val="FFFF00"/>
              </a:highlight>
            </a:endParaRPr>
          </a:p>
        </p:txBody>
      </p:sp>
      <p:grpSp>
        <p:nvGrpSpPr>
          <p:cNvPr id="5" name="Group 4">
            <a:extLst>
              <a:ext uri="{FF2B5EF4-FFF2-40B4-BE49-F238E27FC236}">
                <a16:creationId xmlns:a16="http://schemas.microsoft.com/office/drawing/2014/main" id="{956F201E-45CA-1BEF-91DB-66AAFECB4E41}"/>
              </a:ext>
            </a:extLst>
          </p:cNvPr>
          <p:cNvGrpSpPr/>
          <p:nvPr/>
        </p:nvGrpSpPr>
        <p:grpSpPr>
          <a:xfrm>
            <a:off x="814962" y="1861178"/>
            <a:ext cx="9943351" cy="4149907"/>
            <a:chOff x="1564580" y="1481317"/>
            <a:chExt cx="9943351" cy="4149907"/>
          </a:xfrm>
        </p:grpSpPr>
        <p:pic>
          <p:nvPicPr>
            <p:cNvPr id="18" name="Picture 17">
              <a:extLst>
                <a:ext uri="{FF2B5EF4-FFF2-40B4-BE49-F238E27FC236}">
                  <a16:creationId xmlns:a16="http://schemas.microsoft.com/office/drawing/2014/main" id="{365BEF88-6E23-5150-F4C2-54773BAB3BF0}"/>
                </a:ext>
              </a:extLst>
            </p:cNvPr>
            <p:cNvPicPr>
              <a:picLocks noChangeAspect="1"/>
            </p:cNvPicPr>
            <p:nvPr/>
          </p:nvPicPr>
          <p:blipFill>
            <a:blip r:embed="rId4"/>
            <a:stretch>
              <a:fillRect/>
            </a:stretch>
          </p:blipFill>
          <p:spPr>
            <a:xfrm>
              <a:off x="9764613" y="3429000"/>
              <a:ext cx="1743318" cy="1095528"/>
            </a:xfrm>
            <a:prstGeom prst="rect">
              <a:avLst/>
            </a:prstGeom>
          </p:spPr>
        </p:pic>
        <p:pic>
          <p:nvPicPr>
            <p:cNvPr id="19" name="Picture 18">
              <a:extLst>
                <a:ext uri="{FF2B5EF4-FFF2-40B4-BE49-F238E27FC236}">
                  <a16:creationId xmlns:a16="http://schemas.microsoft.com/office/drawing/2014/main" id="{AACC558D-EAE0-FDF6-28F6-0650CAAB12A0}"/>
                </a:ext>
              </a:extLst>
            </p:cNvPr>
            <p:cNvPicPr>
              <a:picLocks noChangeAspect="1"/>
            </p:cNvPicPr>
            <p:nvPr/>
          </p:nvPicPr>
          <p:blipFill>
            <a:blip r:embed="rId5"/>
            <a:stretch>
              <a:fillRect/>
            </a:stretch>
          </p:blipFill>
          <p:spPr>
            <a:xfrm>
              <a:off x="1564580" y="1481317"/>
              <a:ext cx="7695242" cy="4149907"/>
            </a:xfrm>
            <a:prstGeom prst="rect">
              <a:avLst/>
            </a:prstGeom>
          </p:spPr>
        </p:pic>
      </p:grpSp>
      <p:sp>
        <p:nvSpPr>
          <p:cNvPr id="7" name="TextBox 6">
            <a:extLst>
              <a:ext uri="{FF2B5EF4-FFF2-40B4-BE49-F238E27FC236}">
                <a16:creationId xmlns:a16="http://schemas.microsoft.com/office/drawing/2014/main" id="{1BB0CD79-69E4-D3A8-2AFC-DA6E7F7AD68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5</a:t>
            </a:r>
            <a:endParaRPr lang="en-US" dirty="0">
              <a:solidFill>
                <a:schemeClr val="bg1"/>
              </a:solidFill>
            </a:endParaRPr>
          </a:p>
        </p:txBody>
      </p:sp>
    </p:spTree>
    <p:extLst>
      <p:ext uri="{BB962C8B-B14F-4D97-AF65-F5344CB8AC3E}">
        <p14:creationId xmlns:p14="http://schemas.microsoft.com/office/powerpoint/2010/main" val="3407743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8B6A5-C222-7220-E43E-7FCDBB8AD1AE}"/>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32793AE7-0269-964C-37A5-8947513A1991}"/>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D13AE232-E934-972A-DA92-D8190506A342}"/>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2DE3A7D9-1215-FA73-149C-A50300FD5B31}"/>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127E702E-5ED3-5019-47B4-C626037F55A8}"/>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57EC3BDE-A378-C9BE-13DE-15FD5A0BCED3}"/>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E9DD61B7-5BBF-335B-4CFF-4CF0287E7337}"/>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HCBS in Kansas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143D046A-63ED-3B59-581D-AE3E250A9F2D}"/>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CD323BE1-E319-8F64-8E59-E52D510A087C}"/>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5791904-B11B-2750-C763-7BD7C17FB3C2}"/>
              </a:ext>
            </a:extLst>
          </p:cNvPr>
          <p:cNvSpPr txBox="1"/>
          <p:nvPr/>
        </p:nvSpPr>
        <p:spPr>
          <a:xfrm>
            <a:off x="881546" y="878537"/>
            <a:ext cx="10119806" cy="5589351"/>
          </a:xfrm>
          <a:prstGeom prst="rect">
            <a:avLst/>
          </a:prstGeom>
          <a:noFill/>
          <a:ln w="25400">
            <a:noFill/>
          </a:ln>
        </p:spPr>
        <p:txBody>
          <a:bodyPr wrap="square">
            <a:spAutoFit/>
          </a:bodyPr>
          <a:lstStyle/>
          <a:p>
            <a:pPr marL="283464" indent="-283464">
              <a:lnSpc>
                <a:spcPct val="150000"/>
              </a:lnSpc>
            </a:pPr>
            <a:r>
              <a:rPr lang="en-US" sz="4000" b="1" dirty="0"/>
              <a:t>Purpose</a:t>
            </a:r>
          </a:p>
          <a:p>
            <a:pPr marL="182880">
              <a:lnSpc>
                <a:spcPct val="150000"/>
              </a:lnSpc>
            </a:pPr>
            <a:r>
              <a:rPr lang="en-US" b="1" i="1" dirty="0"/>
              <a:t>“HCBS ensures that people who receive services and supports through</a:t>
            </a:r>
            <a:br>
              <a:rPr lang="en-US" b="1" i="1" dirty="0"/>
            </a:br>
            <a:r>
              <a:rPr lang="en-US" b="1" i="1" dirty="0"/>
              <a:t>Medicaid’s HCBS programs have full access to the benefits of community</a:t>
            </a:r>
            <a:br>
              <a:rPr lang="en-US" b="1" i="1" dirty="0"/>
            </a:br>
            <a:r>
              <a:rPr lang="en-US" b="1" i="1" dirty="0"/>
              <a:t>living and can receive services in the most integrated setting.” ~ CMS</a:t>
            </a:r>
          </a:p>
          <a:p>
            <a:pPr marL="182880">
              <a:lnSpc>
                <a:spcPct val="150000"/>
              </a:lnSpc>
            </a:pPr>
            <a:br>
              <a:rPr lang="en-US" sz="2000" b="1" i="1" dirty="0"/>
            </a:br>
            <a:r>
              <a:rPr lang="en-US" dirty="0">
                <a:solidFill>
                  <a:prstClr val="black"/>
                </a:solidFill>
              </a:rPr>
              <a:t>Originally established in 1986, Kansas was the first state in the nation to offer a brain injury-specific waiver program. </a:t>
            </a:r>
            <a:r>
              <a:rPr lang="en-US" dirty="0"/>
              <a:t>The BI waiver provides clinically prescribed habilitation/rehabilitation therapy services on a short-term/transitional basis to eligible Kansans following the occurrence of, and treatment for their brain injury. The program offers an alternative to seeking services from more expensive, non-inclusive, institutional settings when negative symptoms of a brain injury rise to the level that the social determinants of health are negatively impacted. </a:t>
            </a:r>
            <a:r>
              <a:rPr lang="en-US" dirty="0">
                <a:solidFill>
                  <a:prstClr val="black"/>
                </a:solidFill>
              </a:rPr>
              <a:t>Typically, they reach their transition goals between years 2 and 4.</a:t>
            </a:r>
          </a:p>
        </p:txBody>
      </p:sp>
      <p:pic>
        <p:nvPicPr>
          <p:cNvPr id="9" name="Picture 8" descr="Logo&#10;&#10;Description automatically generated with medium confidence">
            <a:extLst>
              <a:ext uri="{FF2B5EF4-FFF2-40B4-BE49-F238E27FC236}">
                <a16:creationId xmlns:a16="http://schemas.microsoft.com/office/drawing/2014/main" id="{16CEB073-84A4-EFFC-E0FB-E89F2C437A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2E750F79-5DC3-00A3-98AA-F8207726B27A}"/>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5" name="Picture 4" descr="One in a crowd">
            <a:extLst>
              <a:ext uri="{FF2B5EF4-FFF2-40B4-BE49-F238E27FC236}">
                <a16:creationId xmlns:a16="http://schemas.microsoft.com/office/drawing/2014/main" id="{D1749128-28D5-FE5C-81F6-BEDB044FAD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2951" y="1641707"/>
            <a:ext cx="2438401" cy="1828800"/>
          </a:xfrm>
          <a:prstGeom prst="rect">
            <a:avLst/>
          </a:prstGeom>
          <a:ln w="127000" cap="rnd">
            <a:solidFill>
              <a:srgbClr val="F9B827"/>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6" name="TextBox 5">
            <a:extLst>
              <a:ext uri="{FF2B5EF4-FFF2-40B4-BE49-F238E27FC236}">
                <a16:creationId xmlns:a16="http://schemas.microsoft.com/office/drawing/2014/main" id="{92D23B9E-DB06-8261-3663-9ADC3F16C092}"/>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6</a:t>
            </a:r>
            <a:endParaRPr lang="en-US" dirty="0">
              <a:solidFill>
                <a:schemeClr val="bg1"/>
              </a:solidFill>
            </a:endParaRPr>
          </a:p>
        </p:txBody>
      </p:sp>
    </p:spTree>
    <p:extLst>
      <p:ext uri="{BB962C8B-B14F-4D97-AF65-F5344CB8AC3E}">
        <p14:creationId xmlns:p14="http://schemas.microsoft.com/office/powerpoint/2010/main" val="29350695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1AE628-AA65-DBE8-E9C0-509C026DD068}"/>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0CF5CA8-8F52-0F18-B513-0211E3BD1190}"/>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02B992E2-FB27-22CE-0C97-5456DE87E842}"/>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01705A89-ED71-9D9F-36AB-68F120A4B802}"/>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3D9DBE80-F09A-73AB-0EB5-77F3F7B68759}"/>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BE014F1F-3605-1013-C5C6-E757ABFA60FA}"/>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AD4BD7A6-6EA5-95CA-D259-C74928420BD1}"/>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HCBS in Kansas</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0E5E6EFD-ADD7-1FFC-A518-35C239214317}"/>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55BFF15E-282D-9EF2-33A5-56FB86E2AAF4}"/>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FF46B8E3-A2DE-D0EA-86CA-046B3E48ADED}"/>
              </a:ext>
            </a:extLst>
          </p:cNvPr>
          <p:cNvSpPr txBox="1"/>
          <p:nvPr/>
        </p:nvSpPr>
        <p:spPr>
          <a:xfrm>
            <a:off x="838200" y="909728"/>
            <a:ext cx="10119806" cy="5127686"/>
          </a:xfrm>
          <a:prstGeom prst="rect">
            <a:avLst/>
          </a:prstGeom>
          <a:noFill/>
          <a:ln w="25400">
            <a:noFill/>
          </a:ln>
        </p:spPr>
        <p:txBody>
          <a:bodyPr wrap="square">
            <a:spAutoFit/>
          </a:bodyPr>
          <a:lstStyle/>
          <a:p>
            <a:pPr marL="283464" indent="-283464">
              <a:lnSpc>
                <a:spcPct val="150000"/>
              </a:lnSpc>
            </a:pPr>
            <a:r>
              <a:rPr lang="en-US" sz="4000" b="1" dirty="0"/>
              <a:t>Purpose</a:t>
            </a:r>
          </a:p>
          <a:p>
            <a:pPr>
              <a:lnSpc>
                <a:spcPct val="150000"/>
              </a:lnSpc>
            </a:pPr>
            <a:r>
              <a:rPr lang="en-US" dirty="0"/>
              <a:t>Kansans, both in the community and in institutional settings, who have a brain injury</a:t>
            </a:r>
            <a:br>
              <a:rPr lang="en-US" dirty="0"/>
            </a:br>
            <a:r>
              <a:rPr lang="en-US" dirty="0"/>
              <a:t>are given the option to receive the HCBS BI Waiver services in their private home</a:t>
            </a:r>
            <a:br>
              <a:rPr lang="en-US" dirty="0"/>
            </a:br>
            <a:r>
              <a:rPr lang="en-US" dirty="0"/>
              <a:t>and community in a cost-efficient manner.</a:t>
            </a:r>
            <a:br>
              <a:rPr lang="en-US" dirty="0"/>
            </a:br>
            <a:br>
              <a:rPr lang="en-US" dirty="0"/>
            </a:br>
            <a:r>
              <a:rPr lang="en-US" dirty="0"/>
              <a:t>Those actively engaged in the BI Waiver therapies can also use a</a:t>
            </a:r>
            <a:br>
              <a:rPr lang="en-US" dirty="0"/>
            </a:br>
            <a:r>
              <a:rPr lang="en-US" dirty="0"/>
              <a:t>comprehensive package of other waiver services, as well as medical services offered by the KanCare health plans through the Managed Care Organizations (MCO). This provides individuals the opportunity to live outside the “crisis” lane and to reintegrate into their families, friends, and communities, thereby improving health outcomes and reducing frequent ER visits, hospitalizations, and placement in long-term care facilities.</a:t>
            </a:r>
          </a:p>
        </p:txBody>
      </p:sp>
      <p:pic>
        <p:nvPicPr>
          <p:cNvPr id="9" name="Picture 8" descr="Logo&#10;&#10;Description automatically generated with medium confidence">
            <a:extLst>
              <a:ext uri="{FF2B5EF4-FFF2-40B4-BE49-F238E27FC236}">
                <a16:creationId xmlns:a16="http://schemas.microsoft.com/office/drawing/2014/main" id="{900C1925-2DF9-5576-F198-E1DABEFAB2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645CF4A3-1E62-2FFD-6D23-CA5CBE1B63D0}"/>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pic>
        <p:nvPicPr>
          <p:cNvPr id="7" name="Picture 6" descr="Two people looking at a tablet&#10;&#10;AI-generated content may be incorrect.">
            <a:extLst>
              <a:ext uri="{FF2B5EF4-FFF2-40B4-BE49-F238E27FC236}">
                <a16:creationId xmlns:a16="http://schemas.microsoft.com/office/drawing/2014/main" id="{EDE015E6-40E6-6016-F254-198AA3C39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552" y="1644771"/>
            <a:ext cx="1828800" cy="1828800"/>
          </a:xfrm>
          <a:prstGeom prst="rect">
            <a:avLst/>
          </a:prstGeom>
          <a:ln w="127000" cap="rnd">
            <a:solidFill>
              <a:srgbClr val="F9B827"/>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
        <p:nvSpPr>
          <p:cNvPr id="5" name="TextBox 4">
            <a:extLst>
              <a:ext uri="{FF2B5EF4-FFF2-40B4-BE49-F238E27FC236}">
                <a16:creationId xmlns:a16="http://schemas.microsoft.com/office/drawing/2014/main" id="{55AEF94C-BA24-960C-3FCD-9507C61E44E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7</a:t>
            </a:r>
            <a:endParaRPr lang="en-US" dirty="0">
              <a:solidFill>
                <a:schemeClr val="bg1"/>
              </a:solidFill>
            </a:endParaRPr>
          </a:p>
        </p:txBody>
      </p:sp>
    </p:spTree>
    <p:extLst>
      <p:ext uri="{BB962C8B-B14F-4D97-AF65-F5344CB8AC3E}">
        <p14:creationId xmlns:p14="http://schemas.microsoft.com/office/powerpoint/2010/main" val="11928705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FFC63-06BE-9F5F-E8D8-390409B1D1AD}"/>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1BB1AA00-5882-FE3D-CA87-4E06C1388046}"/>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2B498B16-9BC4-1300-EF45-0FBB52EDAFCE}"/>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2E7C9565-2956-795F-8AF9-32F7AEA4151D}"/>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0E6101CE-4BBD-F00E-9AD4-B159831CBF5C}"/>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C193337F-3BED-354F-DC7D-DE2571088F4B}"/>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8EBC6645-7C9E-3C92-9E45-E66A6CCBE3D4}"/>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68A5BE4A-3A21-1B7A-8532-2E9A7900117D}"/>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57403FB3-A9DB-B0FF-D62D-1FDF46EFC412}"/>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58FF8D7-0814-B73D-F4D8-594508838326}"/>
              </a:ext>
            </a:extLst>
          </p:cNvPr>
          <p:cNvSpPr txBox="1"/>
          <p:nvPr/>
        </p:nvSpPr>
        <p:spPr>
          <a:xfrm>
            <a:off x="838200" y="909728"/>
            <a:ext cx="10119806" cy="1843582"/>
          </a:xfrm>
          <a:prstGeom prst="rect">
            <a:avLst/>
          </a:prstGeom>
          <a:noFill/>
          <a:ln w="25400">
            <a:noFill/>
          </a:ln>
        </p:spPr>
        <p:txBody>
          <a:bodyPr wrap="square">
            <a:spAutoFit/>
          </a:bodyPr>
          <a:lstStyle/>
          <a:p>
            <a:pPr marL="283464" indent="-283464">
              <a:lnSpc>
                <a:spcPct val="150000"/>
              </a:lnSpc>
            </a:pPr>
            <a:r>
              <a:rPr lang="en-US" sz="4000" b="1" dirty="0"/>
              <a:t>Pathway to the Waiver</a:t>
            </a:r>
          </a:p>
          <a:p>
            <a:pPr marL="283464" indent="-283464">
              <a:lnSpc>
                <a:spcPct val="150000"/>
              </a:lnSpc>
            </a:pPr>
            <a:endParaRPr lang="en-US" sz="4000" b="1" dirty="0"/>
          </a:p>
        </p:txBody>
      </p:sp>
      <p:pic>
        <p:nvPicPr>
          <p:cNvPr id="9" name="Picture 8" descr="Logo&#10;&#10;Description automatically generated with medium confidence">
            <a:extLst>
              <a:ext uri="{FF2B5EF4-FFF2-40B4-BE49-F238E27FC236}">
                <a16:creationId xmlns:a16="http://schemas.microsoft.com/office/drawing/2014/main" id="{16EA8F18-FD55-19D1-4753-FBF7E263AF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8FD57F60-D954-9901-18AE-AA6D1A37B841}"/>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 name="TextBox 4">
            <a:extLst>
              <a:ext uri="{FF2B5EF4-FFF2-40B4-BE49-F238E27FC236}">
                <a16:creationId xmlns:a16="http://schemas.microsoft.com/office/drawing/2014/main" id="{81D02187-C769-9BEA-E7F6-20CBECB953F4}"/>
              </a:ext>
            </a:extLst>
          </p:cNvPr>
          <p:cNvSpPr txBox="1"/>
          <p:nvPr/>
        </p:nvSpPr>
        <p:spPr>
          <a:xfrm>
            <a:off x="1088366" y="1893417"/>
            <a:ext cx="9305840" cy="369332"/>
          </a:xfrm>
          <a:prstGeom prst="rect">
            <a:avLst/>
          </a:prstGeom>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r>
              <a:rPr lang="en-US" dirty="0"/>
              <a:t>There are 3 reasonable indicators that the BI Waiver is the best match for the applicant:</a:t>
            </a:r>
          </a:p>
        </p:txBody>
      </p:sp>
      <p:sp>
        <p:nvSpPr>
          <p:cNvPr id="6" name="TextBox 5">
            <a:extLst>
              <a:ext uri="{FF2B5EF4-FFF2-40B4-BE49-F238E27FC236}">
                <a16:creationId xmlns:a16="http://schemas.microsoft.com/office/drawing/2014/main" id="{E82382FF-5246-D502-E6BD-684FD74EBCF3}"/>
              </a:ext>
            </a:extLst>
          </p:cNvPr>
          <p:cNvSpPr txBox="1"/>
          <p:nvPr/>
        </p:nvSpPr>
        <p:spPr>
          <a:xfrm>
            <a:off x="890567" y="2525354"/>
            <a:ext cx="3121891" cy="3373359"/>
          </a:xfrm>
          <a:prstGeom prst="rect">
            <a:avLst/>
          </a:prstGeom>
          <a:noFill/>
        </p:spPr>
        <p:txBody>
          <a:bodyPr wrap="square" rtlCol="0">
            <a:spAutoFit/>
          </a:bodyPr>
          <a:lstStyle/>
          <a:p>
            <a:pPr marL="283464" indent="-283464">
              <a:lnSpc>
                <a:spcPct val="150000"/>
              </a:lnSpc>
            </a:pPr>
            <a:r>
              <a:rPr lang="en-US" dirty="0"/>
              <a:t>1.  Has the person been diagnosed with a BI that is not diagnosed as chromosomal, congenital, or degenerative? Can they provide the diagnostic documentation from a qualified medical provider?</a:t>
            </a:r>
          </a:p>
        </p:txBody>
      </p:sp>
      <p:sp>
        <p:nvSpPr>
          <p:cNvPr id="8" name="TextBox 7">
            <a:extLst>
              <a:ext uri="{FF2B5EF4-FFF2-40B4-BE49-F238E27FC236}">
                <a16:creationId xmlns:a16="http://schemas.microsoft.com/office/drawing/2014/main" id="{E1C45135-F134-6688-6742-E000E872A63F}"/>
              </a:ext>
            </a:extLst>
          </p:cNvPr>
          <p:cNvSpPr txBox="1"/>
          <p:nvPr/>
        </p:nvSpPr>
        <p:spPr>
          <a:xfrm>
            <a:off x="4576339" y="2525353"/>
            <a:ext cx="2567709" cy="3788858"/>
          </a:xfrm>
          <a:prstGeom prst="rect">
            <a:avLst/>
          </a:prstGeom>
          <a:noFill/>
        </p:spPr>
        <p:txBody>
          <a:bodyPr wrap="square" rtlCol="0">
            <a:spAutoFit/>
          </a:bodyPr>
          <a:lstStyle/>
          <a:p>
            <a:pPr marL="283464" indent="-283464">
              <a:lnSpc>
                <a:spcPct val="150000"/>
              </a:lnSpc>
            </a:pPr>
            <a:r>
              <a:rPr lang="en-US" dirty="0"/>
              <a:t>2.  Is the person wanting to engage in therapies, a requirement of this waiver? Do they have desired outcome goals, even if they are not sure they can meet them?</a:t>
            </a:r>
          </a:p>
        </p:txBody>
      </p:sp>
      <p:sp>
        <p:nvSpPr>
          <p:cNvPr id="16" name="TextBox 15">
            <a:extLst>
              <a:ext uri="{FF2B5EF4-FFF2-40B4-BE49-F238E27FC236}">
                <a16:creationId xmlns:a16="http://schemas.microsoft.com/office/drawing/2014/main" id="{60845B1F-F48A-E64D-CB8C-34ECA435D0DF}"/>
              </a:ext>
            </a:extLst>
          </p:cNvPr>
          <p:cNvSpPr txBox="1"/>
          <p:nvPr/>
        </p:nvSpPr>
        <p:spPr>
          <a:xfrm>
            <a:off x="7760297" y="2525352"/>
            <a:ext cx="3121890" cy="3373359"/>
          </a:xfrm>
          <a:prstGeom prst="rect">
            <a:avLst/>
          </a:prstGeom>
          <a:noFill/>
        </p:spPr>
        <p:txBody>
          <a:bodyPr wrap="square" rtlCol="0">
            <a:spAutoFit/>
          </a:bodyPr>
          <a:lstStyle/>
          <a:p>
            <a:pPr marL="283464" indent="-283464">
              <a:lnSpc>
                <a:spcPct val="150000"/>
              </a:lnSpc>
            </a:pPr>
            <a:r>
              <a:rPr lang="en-US" dirty="0"/>
              <a:t>3.  Does the person live in a waiver-approved setting? The BI waiver participant's residential setting is within their family residence, or their privately leased or owned residence, not agency-owned. </a:t>
            </a:r>
          </a:p>
        </p:txBody>
      </p:sp>
      <p:sp>
        <p:nvSpPr>
          <p:cNvPr id="7" name="TextBox 6">
            <a:extLst>
              <a:ext uri="{FF2B5EF4-FFF2-40B4-BE49-F238E27FC236}">
                <a16:creationId xmlns:a16="http://schemas.microsoft.com/office/drawing/2014/main" id="{EFF31451-1205-9FF4-39A1-F8A2AEE3BD2D}"/>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8</a:t>
            </a:r>
            <a:endParaRPr lang="en-US" dirty="0">
              <a:solidFill>
                <a:schemeClr val="bg1"/>
              </a:solidFill>
            </a:endParaRPr>
          </a:p>
        </p:txBody>
      </p:sp>
    </p:spTree>
    <p:extLst>
      <p:ext uri="{BB962C8B-B14F-4D97-AF65-F5344CB8AC3E}">
        <p14:creationId xmlns:p14="http://schemas.microsoft.com/office/powerpoint/2010/main" val="14296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a:extLst>
            <a:ext uri="{FF2B5EF4-FFF2-40B4-BE49-F238E27FC236}">
              <a16:creationId xmlns:a16="http://schemas.microsoft.com/office/drawing/2014/main" id="{85680B91-08F5-DC6A-D176-BCB7FDBBA4F2}"/>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2080E157-6972-7EE2-C13C-495DEA0AF0A4}"/>
              </a:ext>
            </a:extLst>
          </p:cNvPr>
          <p:cNvSpPr/>
          <p:nvPr/>
        </p:nvSpPr>
        <p:spPr>
          <a:xfrm rot="5400000">
            <a:off x="6141743" y="448095"/>
            <a:ext cx="65830"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3BBACA40-EAB5-6581-6E89-3781ADD88016}"/>
              </a:ext>
            </a:extLst>
          </p:cNvPr>
          <p:cNvSpPr/>
          <p:nvPr/>
        </p:nvSpPr>
        <p:spPr>
          <a:xfrm rot="5400000">
            <a:off x="6141742" y="-5196488"/>
            <a:ext cx="65829" cy="12034683"/>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2" name="Rectangle 11">
            <a:extLst>
              <a:ext uri="{FF2B5EF4-FFF2-40B4-BE49-F238E27FC236}">
                <a16:creationId xmlns:a16="http://schemas.microsoft.com/office/drawing/2014/main" id="{7851DEF5-20C4-2F16-4DB7-813C3B2D41E6}"/>
              </a:ext>
            </a:extLst>
          </p:cNvPr>
          <p:cNvSpPr/>
          <p:nvPr/>
        </p:nvSpPr>
        <p:spPr>
          <a:xfrm>
            <a:off x="11047073" y="6070058"/>
            <a:ext cx="1144926"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11" name="Rectangle 10">
            <a:extLst>
              <a:ext uri="{FF2B5EF4-FFF2-40B4-BE49-F238E27FC236}">
                <a16:creationId xmlns:a16="http://schemas.microsoft.com/office/drawing/2014/main" id="{648424A7-7735-E5F7-7AFA-6482B5AFD792}"/>
              </a:ext>
            </a:extLst>
          </p:cNvPr>
          <p:cNvSpPr/>
          <p:nvPr/>
        </p:nvSpPr>
        <p:spPr>
          <a:xfrm>
            <a:off x="0" y="6488481"/>
            <a:ext cx="12192000" cy="380727"/>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600" dirty="0"/>
          </a:p>
        </p:txBody>
      </p:sp>
      <p:sp>
        <p:nvSpPr>
          <p:cNvPr id="3" name="Rectangle 2">
            <a:extLst>
              <a:ext uri="{FF2B5EF4-FFF2-40B4-BE49-F238E27FC236}">
                <a16:creationId xmlns:a16="http://schemas.microsoft.com/office/drawing/2014/main" id="{15DA843B-4EDC-85DB-B5F7-87CA57AAB173}"/>
              </a:ext>
            </a:extLst>
          </p:cNvPr>
          <p:cNvSpPr/>
          <p:nvPr/>
        </p:nvSpPr>
        <p:spPr>
          <a:xfrm>
            <a:off x="0" y="0"/>
            <a:ext cx="12192000" cy="787941"/>
          </a:xfrm>
          <a:prstGeom prst="rect">
            <a:avLst/>
          </a:prstGeom>
          <a:solidFill>
            <a:srgbClr val="00256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66C57BCE-C025-93CD-6AB2-791779B5BF50}"/>
              </a:ext>
            </a:extLst>
          </p:cNvPr>
          <p:cNvSpPr txBox="1">
            <a:spLocks/>
          </p:cNvSpPr>
          <p:nvPr/>
        </p:nvSpPr>
        <p:spPr>
          <a:xfrm>
            <a:off x="838200" y="18255"/>
            <a:ext cx="10515600" cy="7696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9B827"/>
                </a:solidFill>
                <a:latin typeface="+mn-lt"/>
              </a:rPr>
              <a:t>BI Waiver Eligibility</a:t>
            </a:r>
            <a:endParaRPr lang="en-US" sz="3600" dirty="0">
              <a:solidFill>
                <a:srgbClr val="F9B827"/>
              </a:solidFill>
              <a:latin typeface="+mn-lt"/>
            </a:endParaRPr>
          </a:p>
        </p:txBody>
      </p:sp>
      <p:sp>
        <p:nvSpPr>
          <p:cNvPr id="4" name="Rectangle 3">
            <a:extLst>
              <a:ext uri="{FF2B5EF4-FFF2-40B4-BE49-F238E27FC236}">
                <a16:creationId xmlns:a16="http://schemas.microsoft.com/office/drawing/2014/main" id="{DA4AF5C0-0D73-ED8D-6070-174D8C3B3A8E}"/>
              </a:ext>
            </a:extLst>
          </p:cNvPr>
          <p:cNvSpPr/>
          <p:nvPr/>
        </p:nvSpPr>
        <p:spPr>
          <a:xfrm>
            <a:off x="0" y="-2"/>
            <a:ext cx="157316" cy="6879100"/>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D05990C4-5C5B-8583-4487-07094F07B7FA}"/>
              </a:ext>
            </a:extLst>
          </p:cNvPr>
          <p:cNvSpPr/>
          <p:nvPr/>
        </p:nvSpPr>
        <p:spPr>
          <a:xfrm rot="5400000">
            <a:off x="-3256672" y="3348109"/>
            <a:ext cx="6879101" cy="182880"/>
          </a:xfrm>
          <a:prstGeom prst="rect">
            <a:avLst/>
          </a:prstGeom>
          <a:solidFill>
            <a:srgbClr val="0025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51D280F8-2493-936E-68A3-30058D763F5F}"/>
              </a:ext>
            </a:extLst>
          </p:cNvPr>
          <p:cNvSpPr txBox="1"/>
          <p:nvPr/>
        </p:nvSpPr>
        <p:spPr>
          <a:xfrm>
            <a:off x="838200" y="909728"/>
            <a:ext cx="10119806" cy="1843582"/>
          </a:xfrm>
          <a:prstGeom prst="rect">
            <a:avLst/>
          </a:prstGeom>
          <a:noFill/>
          <a:ln w="25400">
            <a:noFill/>
          </a:ln>
        </p:spPr>
        <p:txBody>
          <a:bodyPr wrap="square">
            <a:spAutoFit/>
          </a:bodyPr>
          <a:lstStyle/>
          <a:p>
            <a:pPr marL="283464" indent="-283464">
              <a:lnSpc>
                <a:spcPct val="150000"/>
              </a:lnSpc>
            </a:pPr>
            <a:r>
              <a:rPr lang="en-US" sz="4000" b="1" dirty="0"/>
              <a:t>Pathway to the Waiver</a:t>
            </a:r>
          </a:p>
          <a:p>
            <a:pPr marL="283464" indent="-283464">
              <a:lnSpc>
                <a:spcPct val="150000"/>
              </a:lnSpc>
            </a:pPr>
            <a:endParaRPr lang="en-US" sz="4000" b="1" dirty="0"/>
          </a:p>
        </p:txBody>
      </p:sp>
      <p:pic>
        <p:nvPicPr>
          <p:cNvPr id="9" name="Picture 8" descr="Logo&#10;&#10;Description automatically generated with medium confidence">
            <a:extLst>
              <a:ext uri="{FF2B5EF4-FFF2-40B4-BE49-F238E27FC236}">
                <a16:creationId xmlns:a16="http://schemas.microsoft.com/office/drawing/2014/main" id="{827998E3-ED76-1746-2789-B988F594AF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0241" y="6190228"/>
            <a:ext cx="871505" cy="583587"/>
          </a:xfrm>
          <a:prstGeom prst="rect">
            <a:avLst/>
          </a:prstGeom>
        </p:spPr>
      </p:pic>
      <p:sp>
        <p:nvSpPr>
          <p:cNvPr id="15" name="Rectangle 14">
            <a:extLst>
              <a:ext uri="{FF2B5EF4-FFF2-40B4-BE49-F238E27FC236}">
                <a16:creationId xmlns:a16="http://schemas.microsoft.com/office/drawing/2014/main" id="{7312E5F7-8A43-875B-AD30-84DB30E3E017}"/>
              </a:ext>
            </a:extLst>
          </p:cNvPr>
          <p:cNvSpPr/>
          <p:nvPr/>
        </p:nvSpPr>
        <p:spPr>
          <a:xfrm rot="10800000">
            <a:off x="11001352" y="6063816"/>
            <a:ext cx="45719" cy="815282"/>
          </a:xfrm>
          <a:prstGeom prst="rect">
            <a:avLst/>
          </a:prstGeom>
          <a:solidFill>
            <a:srgbClr val="F9B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p>
        </p:txBody>
      </p:sp>
      <p:grpSp>
        <p:nvGrpSpPr>
          <p:cNvPr id="20" name="Group 19">
            <a:extLst>
              <a:ext uri="{FF2B5EF4-FFF2-40B4-BE49-F238E27FC236}">
                <a16:creationId xmlns:a16="http://schemas.microsoft.com/office/drawing/2014/main" id="{D29AC07D-FE86-6CC8-2A4B-7CB8A2DF0A74}"/>
              </a:ext>
            </a:extLst>
          </p:cNvPr>
          <p:cNvGrpSpPr/>
          <p:nvPr/>
        </p:nvGrpSpPr>
        <p:grpSpPr>
          <a:xfrm>
            <a:off x="1660600" y="2072918"/>
            <a:ext cx="8475006" cy="2733260"/>
            <a:chOff x="1957716" y="2129026"/>
            <a:chExt cx="8475006" cy="2733260"/>
          </a:xfrm>
        </p:grpSpPr>
        <p:sp>
          <p:nvSpPr>
            <p:cNvPr id="17" name="TextBox 16">
              <a:extLst>
                <a:ext uri="{FF2B5EF4-FFF2-40B4-BE49-F238E27FC236}">
                  <a16:creationId xmlns:a16="http://schemas.microsoft.com/office/drawing/2014/main" id="{0C6EFD58-7BB6-FDAC-2104-B7129CFE51C6}"/>
                </a:ext>
              </a:extLst>
            </p:cNvPr>
            <p:cNvSpPr txBox="1"/>
            <p:nvPr/>
          </p:nvSpPr>
          <p:spPr>
            <a:xfrm>
              <a:off x="1957716" y="3193816"/>
              <a:ext cx="8276567" cy="166847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spAutoFit/>
            </a:bodyPr>
            <a:lstStyle/>
            <a:p>
              <a:pPr algn="ctr">
                <a:lnSpc>
                  <a:spcPct val="150000"/>
                </a:lnSpc>
              </a:pPr>
              <a:r>
                <a:rPr lang="en-US" sz="3600" dirty="0">
                  <a:solidFill>
                    <a:schemeClr val="tx1"/>
                  </a:solidFill>
                </a:rPr>
                <a:t>If the answer is</a:t>
              </a:r>
              <a:br>
                <a:rPr lang="en-US" sz="3600" dirty="0">
                  <a:solidFill>
                    <a:schemeClr val="tx1"/>
                  </a:solidFill>
                </a:rPr>
              </a:br>
              <a:r>
                <a:rPr lang="en-US" sz="3600" dirty="0">
                  <a:solidFill>
                    <a:schemeClr val="tx1"/>
                  </a:solidFill>
                </a:rPr>
                <a:t>the BI waiver is the correct eligibility path</a:t>
              </a:r>
            </a:p>
          </p:txBody>
        </p:sp>
        <p:pic>
          <p:nvPicPr>
            <p:cNvPr id="18" name="Picture 17" descr="Logo&#10;&#10;AI-generated content may be incorrect.">
              <a:extLst>
                <a:ext uri="{FF2B5EF4-FFF2-40B4-BE49-F238E27FC236}">
                  <a16:creationId xmlns:a16="http://schemas.microsoft.com/office/drawing/2014/main" id="{4DD4C671-6F1C-B782-63B8-D82824431363}"/>
                </a:ext>
              </a:extLst>
            </p:cNvPr>
            <p:cNvPicPr>
              <a:picLocks noChangeAspect="1"/>
            </p:cNvPicPr>
            <p:nvPr/>
          </p:nvPicPr>
          <p:blipFill>
            <a:blip r:embed="rId4">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7021392" y="2129026"/>
              <a:ext cx="3411330" cy="2358280"/>
            </a:xfrm>
            <a:prstGeom prst="rect">
              <a:avLst/>
            </a:prstGeom>
          </p:spPr>
        </p:pic>
      </p:grpSp>
      <p:sp>
        <p:nvSpPr>
          <p:cNvPr id="5" name="TextBox 4">
            <a:extLst>
              <a:ext uri="{FF2B5EF4-FFF2-40B4-BE49-F238E27FC236}">
                <a16:creationId xmlns:a16="http://schemas.microsoft.com/office/drawing/2014/main" id="{9B1A183A-9D78-289D-1D89-2C4AF0E62515}"/>
              </a:ext>
            </a:extLst>
          </p:cNvPr>
          <p:cNvSpPr txBox="1"/>
          <p:nvPr/>
        </p:nvSpPr>
        <p:spPr>
          <a:xfrm>
            <a:off x="1144926" y="6488481"/>
            <a:ext cx="9902147" cy="369332"/>
          </a:xfrm>
          <a:prstGeom prst="rect">
            <a:avLst/>
          </a:prstGeom>
          <a:noFill/>
        </p:spPr>
        <p:txBody>
          <a:bodyPr wrap="square">
            <a:spAutoFit/>
          </a:bodyPr>
          <a:lstStyle/>
          <a:p>
            <a:pPr algn="ctr"/>
            <a:r>
              <a:rPr lang="en-US" sz="1800" kern="1200" dirty="0">
                <a:solidFill>
                  <a:schemeClr val="bg1"/>
                </a:solidFill>
              </a:rPr>
              <a:t>Slide 9</a:t>
            </a:r>
            <a:endParaRPr lang="en-US" dirty="0">
              <a:solidFill>
                <a:schemeClr val="bg1"/>
              </a:solidFill>
            </a:endParaRPr>
          </a:p>
        </p:txBody>
      </p:sp>
    </p:spTree>
    <p:extLst>
      <p:ext uri="{BB962C8B-B14F-4D97-AF65-F5344CB8AC3E}">
        <p14:creationId xmlns:p14="http://schemas.microsoft.com/office/powerpoint/2010/main" val="19015630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2E45B24-A8AE-47F2-AF24-787DF7148BF3}">
  <ds:schemaRefs>
    <ds:schemaRef ds:uri="http://schemas.microsoft.com/sharepoint/v3/contenttype/forms"/>
  </ds:schemaRefs>
</ds:datastoreItem>
</file>

<file path=customXml/itemProps2.xml><?xml version="1.0" encoding="utf-8"?>
<ds:datastoreItem xmlns:ds="http://schemas.openxmlformats.org/officeDocument/2006/customXml" ds:itemID="{27BD500D-3313-4E46-8288-3E35FE2ABAC4}"/>
</file>

<file path=customXml/itemProps3.xml><?xml version="1.0" encoding="utf-8"?>
<ds:datastoreItem xmlns:ds="http://schemas.openxmlformats.org/officeDocument/2006/customXml" ds:itemID="{8179C980-D435-4954-BBFF-BC735CA94FDC}">
  <ds:schemaRefs>
    <ds:schemaRef ds:uri="http://schemas.openxmlformats.org/package/2006/metadata/core-properties"/>
    <ds:schemaRef ds:uri="086e4237-eab6-46ef-82bc-7a6d7b45c4e0"/>
    <ds:schemaRef ds:uri="http://purl.org/dc/dcmitype/"/>
    <ds:schemaRef ds:uri="http://purl.org/dc/elements/1.1/"/>
    <ds:schemaRef ds:uri="http://www.w3.org/XML/1998/namespace"/>
    <ds:schemaRef ds:uri="http://schemas.microsoft.com/office/2006/metadata/properties"/>
    <ds:schemaRef ds:uri="http://schemas.microsoft.com/office/2006/documentManagement/types"/>
    <ds:schemaRef ds:uri="http://schemas.microsoft.com/office/infopath/2007/PartnerControls"/>
    <ds:schemaRef ds:uri="44a82b21-b9a2-4c6c-adad-33092bcae71b"/>
    <ds:schemaRef ds:uri="http://purl.org/dc/terms/"/>
  </ds:schemaRefs>
</ds:datastoreItem>
</file>

<file path=docMetadata/LabelInfo.xml><?xml version="1.0" encoding="utf-8"?>
<clbl:labelList xmlns:clbl="http://schemas.microsoft.com/office/2020/mipLabelMetadata">
  <clbl:label id="{dcae8101-c92d-480c-bc43-c6761ccccc5a}" enabled="0" method="" siteId="{dcae8101-c92d-480c-bc43-c6761ccccc5a}" removed="1"/>
</clbl:labelList>
</file>

<file path=docProps/app.xml><?xml version="1.0" encoding="utf-8"?>
<Properties xmlns="http://schemas.openxmlformats.org/officeDocument/2006/extended-properties" xmlns:vt="http://schemas.openxmlformats.org/officeDocument/2006/docPropsVTypes">
  <TotalTime>10880</TotalTime>
  <Words>2660</Words>
  <Application>Microsoft Office PowerPoint</Application>
  <PresentationFormat>Widescreen</PresentationFormat>
  <Paragraphs>277</Paragraphs>
  <Slides>38</Slides>
  <Notes>38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Franklin Gothic Medium Cond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Kansas State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Mental Health Intervention Team Grant</dc:title>
  <dc:creator>Angie Brungardt</dc:creator>
  <cp:lastModifiedBy>Cara SloanRamos [KDADS]</cp:lastModifiedBy>
  <cp:revision>46</cp:revision>
  <cp:lastPrinted>2024-01-29T23:20:08Z</cp:lastPrinted>
  <dcterms:created xsi:type="dcterms:W3CDTF">2023-12-05T17:24:52Z</dcterms:created>
  <dcterms:modified xsi:type="dcterms:W3CDTF">2026-04-15T02:05:32Z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